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90" r:id="rId2"/>
    <p:sldId id="292" r:id="rId3"/>
    <p:sldId id="276" r:id="rId4"/>
    <p:sldId id="312" r:id="rId5"/>
    <p:sldId id="278" r:id="rId6"/>
    <p:sldId id="279" r:id="rId7"/>
    <p:sldId id="281" r:id="rId8"/>
    <p:sldId id="283" r:id="rId9"/>
    <p:sldId id="308" r:id="rId10"/>
    <p:sldId id="280" r:id="rId11"/>
    <p:sldId id="282" r:id="rId12"/>
    <p:sldId id="284" r:id="rId13"/>
    <p:sldId id="309" r:id="rId14"/>
    <p:sldId id="316" r:id="rId15"/>
    <p:sldId id="297" r:id="rId16"/>
    <p:sldId id="266" r:id="rId17"/>
    <p:sldId id="269" r:id="rId18"/>
    <p:sldId id="267" r:id="rId19"/>
    <p:sldId id="270" r:id="rId20"/>
    <p:sldId id="303" r:id="rId21"/>
    <p:sldId id="306" r:id="rId22"/>
    <p:sldId id="287" r:id="rId23"/>
    <p:sldId id="274" r:id="rId24"/>
    <p:sldId id="294" r:id="rId25"/>
    <p:sldId id="273" r:id="rId26"/>
    <p:sldId id="317" r:id="rId27"/>
    <p:sldId id="300" r:id="rId28"/>
    <p:sldId id="30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2"/>
    <p:restoredTop sz="95958"/>
  </p:normalViewPr>
  <p:slideViewPr>
    <p:cSldViewPr snapToGrid="0" snapToObjects="1">
      <p:cViewPr>
        <p:scale>
          <a:sx n="110" d="100"/>
          <a:sy n="110" d="100"/>
        </p:scale>
        <p:origin x="336"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54C022-BB83-9941-BC9A-1E4867B894F7}" type="datetimeFigureOut">
              <a:rPr lang="en-US" smtClean="0"/>
              <a:t>9/26/16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49CF21-4320-7A43-A6AE-506670F15B65}" type="slidenum">
              <a:rPr lang="en-US" smtClean="0"/>
              <a:t>‹#›</a:t>
            </a:fld>
            <a:endParaRPr lang="en-US"/>
          </a:p>
        </p:txBody>
      </p:sp>
    </p:spTree>
    <p:extLst>
      <p:ext uri="{BB962C8B-B14F-4D97-AF65-F5344CB8AC3E}">
        <p14:creationId xmlns:p14="http://schemas.microsoft.com/office/powerpoint/2010/main" val="991505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CESM1_2_2_CAMChem is a special tag released for </a:t>
            </a:r>
            <a:r>
              <a:rPr kumimoji="1" lang="en-US" altLang="zh-CN" dirty="0" err="1" smtClean="0"/>
              <a:t>camchem</a:t>
            </a:r>
            <a:r>
              <a:rPr kumimoji="1" lang="en-US" altLang="zh-CN" dirty="0" smtClean="0"/>
              <a:t> users. </a:t>
            </a:r>
            <a:r>
              <a:rPr kumimoji="1" lang="en-US" altLang="zh-CN" dirty="0" err="1" smtClean="0"/>
              <a:t>Compset</a:t>
            </a:r>
            <a:r>
              <a:rPr kumimoji="1" lang="en-US" altLang="zh-CN" baseline="0" dirty="0" smtClean="0"/>
              <a:t> </a:t>
            </a:r>
            <a:r>
              <a:rPr kumimoji="1" lang="en-US" altLang="zh-CN" dirty="0" smtClean="0"/>
              <a:t>FSTRATMAM3 and FSTRATMAM4</a:t>
            </a:r>
            <a:r>
              <a:rPr kumimoji="1" lang="en-US" altLang="zh-CN" baseline="0" dirty="0" smtClean="0"/>
              <a:t> are both based on F2000.</a:t>
            </a:r>
          </a:p>
        </p:txBody>
      </p:sp>
      <p:sp>
        <p:nvSpPr>
          <p:cNvPr id="4" name="幻灯片编号占位符 3"/>
          <p:cNvSpPr>
            <a:spLocks noGrp="1"/>
          </p:cNvSpPr>
          <p:nvPr>
            <p:ph type="sldNum" sz="quarter" idx="10"/>
          </p:nvPr>
        </p:nvSpPr>
        <p:spPr/>
        <p:txBody>
          <a:bodyPr/>
          <a:lstStyle/>
          <a:p>
            <a:fld id="{2F2CB5D3-E42B-554D-8B57-E9D0B622ECE1}" type="slidenum">
              <a:rPr kumimoji="1" lang="zh-CN" altLang="en-US" smtClean="0"/>
              <a:t>2</a:t>
            </a:fld>
            <a:endParaRPr kumimoji="1" lang="zh-CN" altLang="en-US"/>
          </a:p>
        </p:txBody>
      </p:sp>
    </p:spTree>
    <p:extLst>
      <p:ext uri="{BB962C8B-B14F-4D97-AF65-F5344CB8AC3E}">
        <p14:creationId xmlns:p14="http://schemas.microsoft.com/office/powerpoint/2010/main" val="262458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4-mode version of the modal aerosol model (MAM4) is applied in CAMChem1.2.2. BC is emitted to the primary carbon mode, and then is aged and transferred to the accumulation mode by condensation of $\</a:t>
            </a:r>
            <a:r>
              <a:rPr lang="en-US" dirty="0" err="1" smtClean="0"/>
              <a:t>rm</a:t>
            </a:r>
            <a:r>
              <a:rPr lang="en-US" dirty="0" smtClean="0"/>
              <a:t>{H_2SO_4}$, $\</a:t>
            </a:r>
            <a:r>
              <a:rPr lang="en-US" dirty="0" err="1" smtClean="0"/>
              <a:t>rm</a:t>
            </a:r>
            <a:r>
              <a:rPr lang="en-US" dirty="0" smtClean="0"/>
              <a:t>{NH_3}$ and $\</a:t>
            </a:r>
            <a:r>
              <a:rPr lang="en-US" dirty="0" err="1" smtClean="0"/>
              <a:t>rm</a:t>
            </a:r>
            <a:r>
              <a:rPr lang="en-US" dirty="0" smtClean="0"/>
              <a:t>{SOA}$ and by coagulation (Liu et al., 2012). </a:t>
            </a:r>
            <a:endParaRPr lang="en-US" dirty="0"/>
          </a:p>
        </p:txBody>
      </p:sp>
      <p:sp>
        <p:nvSpPr>
          <p:cNvPr id="4" name="Slide Number Placeholder 3"/>
          <p:cNvSpPr>
            <a:spLocks noGrp="1"/>
          </p:cNvSpPr>
          <p:nvPr>
            <p:ph type="sldNum" sz="quarter" idx="10"/>
          </p:nvPr>
        </p:nvSpPr>
        <p:spPr/>
        <p:txBody>
          <a:bodyPr/>
          <a:lstStyle/>
          <a:p>
            <a:fld id="{2F2CB5D3-E42B-554D-8B57-E9D0B622ECE1}" type="slidenum">
              <a:rPr kumimoji="1" lang="zh-CN" altLang="en-US" smtClean="0"/>
              <a:t>3</a:t>
            </a:fld>
            <a:endParaRPr kumimoji="1" lang="zh-CN" altLang="en-US"/>
          </a:p>
        </p:txBody>
      </p:sp>
    </p:spTree>
    <p:extLst>
      <p:ext uri="{BB962C8B-B14F-4D97-AF65-F5344CB8AC3E}">
        <p14:creationId xmlns:p14="http://schemas.microsoft.com/office/powerpoint/2010/main" val="296528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March</a:t>
            </a:r>
            <a:endParaRPr lang="en-US" dirty="0"/>
          </a:p>
        </p:txBody>
      </p:sp>
      <p:sp>
        <p:nvSpPr>
          <p:cNvPr id="4" name="Slide Number Placeholder 3"/>
          <p:cNvSpPr>
            <a:spLocks noGrp="1"/>
          </p:cNvSpPr>
          <p:nvPr>
            <p:ph type="sldNum" sz="quarter" idx="10"/>
          </p:nvPr>
        </p:nvSpPr>
        <p:spPr/>
        <p:txBody>
          <a:bodyPr/>
          <a:lstStyle/>
          <a:p>
            <a:fld id="{7549CF21-4320-7A43-A6AE-506670F15B65}" type="slidenum">
              <a:rPr lang="en-US" smtClean="0"/>
              <a:t>4</a:t>
            </a:fld>
            <a:endParaRPr lang="en-US"/>
          </a:p>
        </p:txBody>
      </p:sp>
    </p:spTree>
    <p:extLst>
      <p:ext uri="{BB962C8B-B14F-4D97-AF65-F5344CB8AC3E}">
        <p14:creationId xmlns:p14="http://schemas.microsoft.com/office/powerpoint/2010/main" val="1917104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BC doesn’t play a dominating role for</a:t>
            </a:r>
            <a:r>
              <a:rPr lang="en-US" baseline="0" dirty="0" smtClean="0"/>
              <a:t> both mode.</a:t>
            </a:r>
            <a:endParaRPr lang="en-US" dirty="0"/>
          </a:p>
        </p:txBody>
      </p:sp>
      <p:sp>
        <p:nvSpPr>
          <p:cNvPr id="4" name="Slide Number Placeholder 3"/>
          <p:cNvSpPr>
            <a:spLocks noGrp="1"/>
          </p:cNvSpPr>
          <p:nvPr>
            <p:ph type="sldNum" sz="quarter" idx="10"/>
          </p:nvPr>
        </p:nvSpPr>
        <p:spPr/>
        <p:txBody>
          <a:bodyPr/>
          <a:lstStyle/>
          <a:p>
            <a:fld id="{7549CF21-4320-7A43-A6AE-506670F15B65}" type="slidenum">
              <a:rPr lang="en-US" smtClean="0"/>
              <a:t>10</a:t>
            </a:fld>
            <a:endParaRPr lang="en-US"/>
          </a:p>
        </p:txBody>
      </p:sp>
    </p:spTree>
    <p:extLst>
      <p:ext uri="{BB962C8B-B14F-4D97-AF65-F5344CB8AC3E}">
        <p14:creationId xmlns:p14="http://schemas.microsoft.com/office/powerpoint/2010/main" val="1281644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4-mode version of the modal aerosol model (MAM4) is applied in CAMChem1.2.2. BC is emitted to the primary carbon mode, and then is aged and transferred to the accumulation mode by condensation of $\</a:t>
            </a:r>
            <a:r>
              <a:rPr lang="en-US" dirty="0" err="1" smtClean="0"/>
              <a:t>rm</a:t>
            </a:r>
            <a:r>
              <a:rPr lang="en-US" dirty="0" smtClean="0"/>
              <a:t>{H_2SO_4}$, $\</a:t>
            </a:r>
            <a:r>
              <a:rPr lang="en-US" dirty="0" err="1" smtClean="0"/>
              <a:t>rm</a:t>
            </a:r>
            <a:r>
              <a:rPr lang="en-US" dirty="0" smtClean="0"/>
              <a:t>{NH_3}$ and $\</a:t>
            </a:r>
            <a:r>
              <a:rPr lang="en-US" dirty="0" err="1" smtClean="0"/>
              <a:t>rm</a:t>
            </a:r>
            <a:r>
              <a:rPr lang="en-US" dirty="0" smtClean="0"/>
              <a:t>{SOA}$ and by coagulation (Liu et al., 2012). </a:t>
            </a:r>
            <a:endParaRPr lang="en-US" dirty="0"/>
          </a:p>
        </p:txBody>
      </p:sp>
      <p:sp>
        <p:nvSpPr>
          <p:cNvPr id="4" name="Slide Number Placeholder 3"/>
          <p:cNvSpPr>
            <a:spLocks noGrp="1"/>
          </p:cNvSpPr>
          <p:nvPr>
            <p:ph type="sldNum" sz="quarter" idx="10"/>
          </p:nvPr>
        </p:nvSpPr>
        <p:spPr/>
        <p:txBody>
          <a:bodyPr/>
          <a:lstStyle/>
          <a:p>
            <a:fld id="{2F2CB5D3-E42B-554D-8B57-E9D0B622ECE1}" type="slidenum">
              <a:rPr kumimoji="1" lang="zh-CN" altLang="en-US" smtClean="0"/>
              <a:t>14</a:t>
            </a:fld>
            <a:endParaRPr kumimoji="1" lang="zh-CN" altLang="en-US"/>
          </a:p>
        </p:txBody>
      </p:sp>
    </p:spTree>
    <p:extLst>
      <p:ext uri="{BB962C8B-B14F-4D97-AF65-F5344CB8AC3E}">
        <p14:creationId xmlns:p14="http://schemas.microsoft.com/office/powerpoint/2010/main" val="1143849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out the initial</a:t>
            </a:r>
            <a:r>
              <a:rPr lang="en-US" baseline="0" dirty="0" smtClean="0"/>
              <a:t> condition and water uptake!</a:t>
            </a:r>
            <a:endParaRPr lang="en-US" dirty="0"/>
          </a:p>
        </p:txBody>
      </p:sp>
      <p:sp>
        <p:nvSpPr>
          <p:cNvPr id="4" name="Slide Number Placeholder 3"/>
          <p:cNvSpPr>
            <a:spLocks noGrp="1"/>
          </p:cNvSpPr>
          <p:nvPr>
            <p:ph type="sldNum" sz="quarter" idx="10"/>
          </p:nvPr>
        </p:nvSpPr>
        <p:spPr/>
        <p:txBody>
          <a:bodyPr/>
          <a:lstStyle/>
          <a:p>
            <a:fld id="{7549CF21-4320-7A43-A6AE-506670F15B65}" type="slidenum">
              <a:rPr lang="en-US" smtClean="0"/>
              <a:t>16</a:t>
            </a:fld>
            <a:endParaRPr lang="en-US"/>
          </a:p>
        </p:txBody>
      </p:sp>
    </p:spTree>
    <p:extLst>
      <p:ext uri="{BB962C8B-B14F-4D97-AF65-F5344CB8AC3E}">
        <p14:creationId xmlns:p14="http://schemas.microsoft.com/office/powerpoint/2010/main" val="865945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2CB5D3-E42B-554D-8B57-E9D0B622ECE1}" type="slidenum">
              <a:rPr kumimoji="1" lang="zh-CN" altLang="en-US" smtClean="0"/>
              <a:t>24</a:t>
            </a:fld>
            <a:endParaRPr kumimoji="1" lang="zh-CN" altLang="en-US"/>
          </a:p>
        </p:txBody>
      </p:sp>
    </p:spTree>
    <p:extLst>
      <p:ext uri="{BB962C8B-B14F-4D97-AF65-F5344CB8AC3E}">
        <p14:creationId xmlns:p14="http://schemas.microsoft.com/office/powerpoint/2010/main" val="1418773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 discrepancies in the upper level compared with HIPPO.</a:t>
            </a:r>
            <a:r>
              <a:rPr lang="en-US" baseline="0" dirty="0" smtClean="0"/>
              <a:t> We need to figure out what processes contribute that differences.</a:t>
            </a:r>
            <a:endParaRPr lang="en-US" dirty="0"/>
          </a:p>
        </p:txBody>
      </p:sp>
      <p:sp>
        <p:nvSpPr>
          <p:cNvPr id="4" name="Slide Number Placeholder 3"/>
          <p:cNvSpPr>
            <a:spLocks noGrp="1"/>
          </p:cNvSpPr>
          <p:nvPr>
            <p:ph type="sldNum" sz="quarter" idx="10"/>
          </p:nvPr>
        </p:nvSpPr>
        <p:spPr/>
        <p:txBody>
          <a:bodyPr/>
          <a:lstStyle/>
          <a:p>
            <a:fld id="{7549CF21-4320-7A43-A6AE-506670F15B65}" type="slidenum">
              <a:rPr lang="en-US" smtClean="0"/>
              <a:t>28</a:t>
            </a:fld>
            <a:endParaRPr lang="en-US"/>
          </a:p>
        </p:txBody>
      </p:sp>
    </p:spTree>
    <p:extLst>
      <p:ext uri="{BB962C8B-B14F-4D97-AF65-F5344CB8AC3E}">
        <p14:creationId xmlns:p14="http://schemas.microsoft.com/office/powerpoint/2010/main" val="141540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BDD7F91-76C6-0144-8171-498994AF77B5}" type="datetimeFigureOut">
              <a:rPr lang="en-US" smtClean="0"/>
              <a:t>9/26/16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410F3-2912-6540-BC74-AEA0F1738183}" type="slidenum">
              <a:rPr lang="en-US" smtClean="0"/>
              <a:t>‹#›</a:t>
            </a:fld>
            <a:endParaRPr lang="en-US"/>
          </a:p>
        </p:txBody>
      </p:sp>
    </p:spTree>
    <p:extLst>
      <p:ext uri="{BB962C8B-B14F-4D97-AF65-F5344CB8AC3E}">
        <p14:creationId xmlns:p14="http://schemas.microsoft.com/office/powerpoint/2010/main" val="82173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DD7F91-76C6-0144-8171-498994AF77B5}" type="datetimeFigureOut">
              <a:rPr lang="en-US" smtClean="0"/>
              <a:t>9/26/16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410F3-2912-6540-BC74-AEA0F1738183}" type="slidenum">
              <a:rPr lang="en-US" smtClean="0"/>
              <a:t>‹#›</a:t>
            </a:fld>
            <a:endParaRPr lang="en-US"/>
          </a:p>
        </p:txBody>
      </p:sp>
    </p:spTree>
    <p:extLst>
      <p:ext uri="{BB962C8B-B14F-4D97-AF65-F5344CB8AC3E}">
        <p14:creationId xmlns:p14="http://schemas.microsoft.com/office/powerpoint/2010/main" val="992028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DD7F91-76C6-0144-8171-498994AF77B5}" type="datetimeFigureOut">
              <a:rPr lang="en-US" smtClean="0"/>
              <a:t>9/26/16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410F3-2912-6540-BC74-AEA0F1738183}" type="slidenum">
              <a:rPr lang="en-US" smtClean="0"/>
              <a:t>‹#›</a:t>
            </a:fld>
            <a:endParaRPr lang="en-US"/>
          </a:p>
        </p:txBody>
      </p:sp>
    </p:spTree>
    <p:extLst>
      <p:ext uri="{BB962C8B-B14F-4D97-AF65-F5344CB8AC3E}">
        <p14:creationId xmlns:p14="http://schemas.microsoft.com/office/powerpoint/2010/main" val="180785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DD7F91-76C6-0144-8171-498994AF77B5}" type="datetimeFigureOut">
              <a:rPr lang="en-US" smtClean="0"/>
              <a:t>9/26/16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410F3-2912-6540-BC74-AEA0F1738183}" type="slidenum">
              <a:rPr lang="en-US" smtClean="0"/>
              <a:t>‹#›</a:t>
            </a:fld>
            <a:endParaRPr lang="en-US"/>
          </a:p>
        </p:txBody>
      </p:sp>
    </p:spTree>
    <p:extLst>
      <p:ext uri="{BB962C8B-B14F-4D97-AF65-F5344CB8AC3E}">
        <p14:creationId xmlns:p14="http://schemas.microsoft.com/office/powerpoint/2010/main" val="454333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DD7F91-76C6-0144-8171-498994AF77B5}" type="datetimeFigureOut">
              <a:rPr lang="en-US" smtClean="0"/>
              <a:t>9/26/16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410F3-2912-6540-BC74-AEA0F1738183}" type="slidenum">
              <a:rPr lang="en-US" smtClean="0"/>
              <a:t>‹#›</a:t>
            </a:fld>
            <a:endParaRPr lang="en-US"/>
          </a:p>
        </p:txBody>
      </p:sp>
    </p:spTree>
    <p:extLst>
      <p:ext uri="{BB962C8B-B14F-4D97-AF65-F5344CB8AC3E}">
        <p14:creationId xmlns:p14="http://schemas.microsoft.com/office/powerpoint/2010/main" val="972058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DD7F91-76C6-0144-8171-498994AF77B5}" type="datetimeFigureOut">
              <a:rPr lang="en-US" smtClean="0"/>
              <a:t>9/26/16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F410F3-2912-6540-BC74-AEA0F1738183}" type="slidenum">
              <a:rPr lang="en-US" smtClean="0"/>
              <a:t>‹#›</a:t>
            </a:fld>
            <a:endParaRPr lang="en-US"/>
          </a:p>
        </p:txBody>
      </p:sp>
    </p:spTree>
    <p:extLst>
      <p:ext uri="{BB962C8B-B14F-4D97-AF65-F5344CB8AC3E}">
        <p14:creationId xmlns:p14="http://schemas.microsoft.com/office/powerpoint/2010/main" val="34394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BDD7F91-76C6-0144-8171-498994AF77B5}" type="datetimeFigureOut">
              <a:rPr lang="en-US" smtClean="0"/>
              <a:t>9/26/16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F410F3-2912-6540-BC74-AEA0F1738183}" type="slidenum">
              <a:rPr lang="en-US" smtClean="0"/>
              <a:t>‹#›</a:t>
            </a:fld>
            <a:endParaRPr lang="en-US"/>
          </a:p>
        </p:txBody>
      </p:sp>
    </p:spTree>
    <p:extLst>
      <p:ext uri="{BB962C8B-B14F-4D97-AF65-F5344CB8AC3E}">
        <p14:creationId xmlns:p14="http://schemas.microsoft.com/office/powerpoint/2010/main" val="661955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DD7F91-76C6-0144-8171-498994AF77B5}" type="datetimeFigureOut">
              <a:rPr lang="en-US" smtClean="0"/>
              <a:t>9/26/16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F410F3-2912-6540-BC74-AEA0F1738183}" type="slidenum">
              <a:rPr lang="en-US" smtClean="0"/>
              <a:t>‹#›</a:t>
            </a:fld>
            <a:endParaRPr lang="en-US"/>
          </a:p>
        </p:txBody>
      </p:sp>
    </p:spTree>
    <p:extLst>
      <p:ext uri="{BB962C8B-B14F-4D97-AF65-F5344CB8AC3E}">
        <p14:creationId xmlns:p14="http://schemas.microsoft.com/office/powerpoint/2010/main" val="931489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DD7F91-76C6-0144-8171-498994AF77B5}" type="datetimeFigureOut">
              <a:rPr lang="en-US" smtClean="0"/>
              <a:t>9/26/16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F410F3-2912-6540-BC74-AEA0F1738183}" type="slidenum">
              <a:rPr lang="en-US" smtClean="0"/>
              <a:t>‹#›</a:t>
            </a:fld>
            <a:endParaRPr lang="en-US"/>
          </a:p>
        </p:txBody>
      </p:sp>
    </p:spTree>
    <p:extLst>
      <p:ext uri="{BB962C8B-B14F-4D97-AF65-F5344CB8AC3E}">
        <p14:creationId xmlns:p14="http://schemas.microsoft.com/office/powerpoint/2010/main" val="11671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DD7F91-76C6-0144-8171-498994AF77B5}" type="datetimeFigureOut">
              <a:rPr lang="en-US" smtClean="0"/>
              <a:t>9/26/16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F410F3-2912-6540-BC74-AEA0F1738183}" type="slidenum">
              <a:rPr lang="en-US" smtClean="0"/>
              <a:t>‹#›</a:t>
            </a:fld>
            <a:endParaRPr lang="en-US"/>
          </a:p>
        </p:txBody>
      </p:sp>
    </p:spTree>
    <p:extLst>
      <p:ext uri="{BB962C8B-B14F-4D97-AF65-F5344CB8AC3E}">
        <p14:creationId xmlns:p14="http://schemas.microsoft.com/office/powerpoint/2010/main" val="1395405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DD7F91-76C6-0144-8171-498994AF77B5}" type="datetimeFigureOut">
              <a:rPr lang="en-US" smtClean="0"/>
              <a:t>9/26/16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F410F3-2912-6540-BC74-AEA0F1738183}" type="slidenum">
              <a:rPr lang="en-US" smtClean="0"/>
              <a:t>‹#›</a:t>
            </a:fld>
            <a:endParaRPr lang="en-US"/>
          </a:p>
        </p:txBody>
      </p:sp>
    </p:spTree>
    <p:extLst>
      <p:ext uri="{BB962C8B-B14F-4D97-AF65-F5344CB8AC3E}">
        <p14:creationId xmlns:p14="http://schemas.microsoft.com/office/powerpoint/2010/main" val="2710594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DD7F91-76C6-0144-8171-498994AF77B5}" type="datetimeFigureOut">
              <a:rPr lang="en-US" smtClean="0"/>
              <a:t>9/26/16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F410F3-2912-6540-BC74-AEA0F1738183}" type="slidenum">
              <a:rPr lang="en-US" smtClean="0"/>
              <a:t>‹#›</a:t>
            </a:fld>
            <a:endParaRPr lang="en-US"/>
          </a:p>
        </p:txBody>
      </p:sp>
    </p:spTree>
    <p:extLst>
      <p:ext uri="{BB962C8B-B14F-4D97-AF65-F5344CB8AC3E}">
        <p14:creationId xmlns:p14="http://schemas.microsoft.com/office/powerpoint/2010/main" val="2621782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emf"/><Relationship Id="rId5" Type="http://schemas.openxmlformats.org/officeDocument/2006/relationships/image" Target="../media/image50.emf"/><Relationship Id="rId6" Type="http://schemas.openxmlformats.org/officeDocument/2006/relationships/image" Target="../media/image51.emf"/><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49.emf"/><Relationship Id="rId5" Type="http://schemas.openxmlformats.org/officeDocument/2006/relationships/image" Target="../media/image50.emf"/><Relationship Id="rId6" Type="http://schemas.openxmlformats.org/officeDocument/2006/relationships/image" Target="../media/image51.emf"/><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1.bin"/><Relationship Id="rId5" Type="http://schemas.openxmlformats.org/officeDocument/2006/relationships/image" Target="../media/image5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C00000"/>
                </a:solidFill>
              </a:rPr>
              <a:t>Analysis of BC Aging with </a:t>
            </a:r>
            <a:r>
              <a:rPr lang="en-US" dirty="0" err="1" smtClean="0">
                <a:solidFill>
                  <a:srgbClr val="C00000"/>
                </a:solidFill>
              </a:rPr>
              <a:t>CAMChem</a:t>
            </a:r>
            <a:r>
              <a:rPr lang="en-US" dirty="0" smtClean="0">
                <a:solidFill>
                  <a:srgbClr val="C00000"/>
                </a:solidFill>
              </a:rPr>
              <a:t> Model</a:t>
            </a:r>
            <a:endParaRPr lang="en-US" dirty="0">
              <a:solidFill>
                <a:srgbClr val="C00000"/>
              </a:solidFill>
            </a:endParaRPr>
          </a:p>
        </p:txBody>
      </p:sp>
      <p:sp>
        <p:nvSpPr>
          <p:cNvPr id="3" name="Subtitle 2"/>
          <p:cNvSpPr>
            <a:spLocks noGrp="1"/>
          </p:cNvSpPr>
          <p:nvPr>
            <p:ph type="subTitle" idx="1"/>
          </p:nvPr>
        </p:nvSpPr>
        <p:spPr/>
        <p:txBody>
          <a:bodyPr/>
          <a:lstStyle/>
          <a:p>
            <a:r>
              <a:rPr lang="en-US" dirty="0" err="1" smtClean="0"/>
              <a:t>Yinrui</a:t>
            </a:r>
            <a:r>
              <a:rPr lang="en-US" dirty="0" smtClean="0"/>
              <a:t> Li</a:t>
            </a:r>
          </a:p>
          <a:p>
            <a:r>
              <a:rPr lang="en-US" dirty="0" smtClean="0"/>
              <a:t>Department of Atmospheric Sciences</a:t>
            </a:r>
          </a:p>
          <a:p>
            <a:r>
              <a:rPr lang="en-US" dirty="0" smtClean="0"/>
              <a:t>University of Illinois Urbana-Champaign</a:t>
            </a:r>
            <a:endParaRPr lang="en-US" dirty="0"/>
          </a:p>
        </p:txBody>
      </p:sp>
    </p:spTree>
    <p:extLst>
      <p:ext uri="{BB962C8B-B14F-4D97-AF65-F5344CB8AC3E}">
        <p14:creationId xmlns:p14="http://schemas.microsoft.com/office/powerpoint/2010/main" val="940971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September</a:t>
            </a:r>
            <a:endParaRPr lang="en-US" dirty="0">
              <a:solidFill>
                <a:srgbClr val="C0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635" y="1316867"/>
            <a:ext cx="3447110" cy="5319728"/>
          </a:xfrm>
          <a:prstGeom prst="rect">
            <a:avLst/>
          </a:prstGeom>
        </p:spPr>
      </p:pic>
      <p:sp>
        <p:nvSpPr>
          <p:cNvPr id="6" name="TextBox 5"/>
          <p:cNvSpPr txBox="1"/>
          <p:nvPr/>
        </p:nvSpPr>
        <p:spPr>
          <a:xfrm>
            <a:off x="1529861" y="2221908"/>
            <a:ext cx="1140177" cy="3293209"/>
          </a:xfrm>
          <a:prstGeom prst="rect">
            <a:avLst/>
          </a:prstGeom>
          <a:noFill/>
        </p:spPr>
        <p:txBody>
          <a:bodyPr wrap="square" rtlCol="0">
            <a:spAutoFit/>
          </a:bodyPr>
          <a:lstStyle/>
          <a:p>
            <a:r>
              <a:rPr lang="en-US" sz="1600" dirty="0" smtClean="0"/>
              <a:t>992hPa</a:t>
            </a:r>
          </a:p>
          <a:p>
            <a:endParaRPr lang="en-US" sz="1600" dirty="0"/>
          </a:p>
          <a:p>
            <a:endParaRPr lang="en-US" sz="1600" dirty="0" smtClean="0"/>
          </a:p>
          <a:p>
            <a:endParaRPr lang="en-US" sz="1600" dirty="0"/>
          </a:p>
          <a:p>
            <a:endParaRPr lang="en-US" sz="1600" dirty="0" smtClean="0"/>
          </a:p>
          <a:p>
            <a:endParaRPr lang="en-US" sz="1600" dirty="0"/>
          </a:p>
          <a:p>
            <a:r>
              <a:rPr lang="en-US" sz="1600" dirty="0" smtClean="0"/>
              <a:t>859hPa</a:t>
            </a:r>
          </a:p>
          <a:p>
            <a:endParaRPr lang="en-US" sz="1600" dirty="0"/>
          </a:p>
          <a:p>
            <a:endParaRPr lang="en-US" sz="1600" dirty="0" smtClean="0"/>
          </a:p>
          <a:p>
            <a:endParaRPr lang="en-US" sz="1600" dirty="0"/>
          </a:p>
          <a:p>
            <a:endParaRPr lang="en-US" sz="1600" dirty="0" smtClean="0"/>
          </a:p>
          <a:p>
            <a:endParaRPr lang="en-US" sz="1600" dirty="0"/>
          </a:p>
          <a:p>
            <a:r>
              <a:rPr lang="en-US" sz="1600" dirty="0" smtClean="0"/>
              <a:t>524hPa</a:t>
            </a:r>
            <a:endParaRPr lang="en-US" sz="1600" dirty="0"/>
          </a:p>
        </p:txBody>
      </p:sp>
      <p:sp>
        <p:nvSpPr>
          <p:cNvPr id="7" name="TextBox 6"/>
          <p:cNvSpPr txBox="1"/>
          <p:nvPr/>
        </p:nvSpPr>
        <p:spPr>
          <a:xfrm>
            <a:off x="3081866" y="1070998"/>
            <a:ext cx="6355645" cy="369332"/>
          </a:xfrm>
          <a:prstGeom prst="rect">
            <a:avLst/>
          </a:prstGeom>
          <a:noFill/>
        </p:spPr>
        <p:txBody>
          <a:bodyPr wrap="square" rtlCol="0">
            <a:spAutoFit/>
          </a:bodyPr>
          <a:lstStyle/>
          <a:p>
            <a:r>
              <a:rPr lang="en-US" dirty="0" smtClean="0"/>
              <a:t>Accumulation mode 		    P-carbon mode</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3927" y="1363956"/>
            <a:ext cx="3353584" cy="5272578"/>
          </a:xfrm>
          <a:prstGeom prst="rect">
            <a:avLst/>
          </a:prstGeom>
        </p:spPr>
      </p:pic>
      <p:sp>
        <p:nvSpPr>
          <p:cNvPr id="9" name="TextBox 8"/>
          <p:cNvSpPr txBox="1"/>
          <p:nvPr/>
        </p:nvSpPr>
        <p:spPr>
          <a:xfrm>
            <a:off x="9398645" y="6516547"/>
            <a:ext cx="775504" cy="276999"/>
          </a:xfrm>
          <a:prstGeom prst="rect">
            <a:avLst/>
          </a:prstGeom>
          <a:noFill/>
        </p:spPr>
        <p:txBody>
          <a:bodyPr wrap="square" rtlCol="0">
            <a:spAutoFit/>
          </a:bodyPr>
          <a:lstStyle/>
          <a:p>
            <a:r>
              <a:rPr lang="en-US" sz="1200" dirty="0" smtClean="0"/>
              <a:t>(10^-3)</a:t>
            </a:r>
            <a:endParaRPr lang="en-US" sz="1200" dirty="0"/>
          </a:p>
        </p:txBody>
      </p:sp>
    </p:spTree>
    <p:extLst>
      <p:ext uri="{BB962C8B-B14F-4D97-AF65-F5344CB8AC3E}">
        <p14:creationId xmlns:p14="http://schemas.microsoft.com/office/powerpoint/2010/main" val="4194818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516835" y="1166191"/>
            <a:ext cx="1099930" cy="4801314"/>
          </a:xfrm>
          <a:prstGeom prst="rect">
            <a:avLst/>
          </a:prstGeom>
          <a:noFill/>
        </p:spPr>
        <p:txBody>
          <a:bodyPr wrap="square" rtlCol="0">
            <a:spAutoFit/>
          </a:bodyPr>
          <a:lstStyle/>
          <a:p>
            <a:r>
              <a:rPr lang="en-US" dirty="0" smtClean="0"/>
              <a:t>Sulfate</a:t>
            </a:r>
          </a:p>
          <a:p>
            <a:endParaRPr lang="en-US" dirty="0"/>
          </a:p>
          <a:p>
            <a:endParaRPr lang="en-US" dirty="0" smtClean="0"/>
          </a:p>
          <a:p>
            <a:endParaRPr lang="en-US" dirty="0"/>
          </a:p>
          <a:p>
            <a:endParaRPr lang="en-US" dirty="0" smtClean="0"/>
          </a:p>
          <a:p>
            <a:r>
              <a:rPr lang="en-US" dirty="0" smtClean="0"/>
              <a:t>SOA</a:t>
            </a:r>
          </a:p>
          <a:p>
            <a:endParaRPr lang="en-US" dirty="0"/>
          </a:p>
          <a:p>
            <a:endParaRPr lang="en-US" dirty="0" smtClean="0"/>
          </a:p>
          <a:p>
            <a:endParaRPr lang="en-US" dirty="0"/>
          </a:p>
          <a:p>
            <a:endParaRPr lang="en-US" dirty="0" smtClean="0"/>
          </a:p>
          <a:p>
            <a:endParaRPr lang="en-US" dirty="0"/>
          </a:p>
          <a:p>
            <a:r>
              <a:rPr lang="en-US" dirty="0" smtClean="0"/>
              <a:t>BC</a:t>
            </a:r>
          </a:p>
          <a:p>
            <a:endParaRPr lang="en-US" dirty="0"/>
          </a:p>
          <a:p>
            <a:endParaRPr lang="en-US" dirty="0" smtClean="0"/>
          </a:p>
          <a:p>
            <a:endParaRPr lang="en-US" dirty="0"/>
          </a:p>
          <a:p>
            <a:endParaRPr lang="en-US" dirty="0" smtClean="0"/>
          </a:p>
          <a:p>
            <a:r>
              <a:rPr lang="en-US" dirty="0" smtClean="0"/>
              <a:t>OC</a:t>
            </a:r>
            <a:endParaRPr lang="en-US" dirty="0"/>
          </a:p>
        </p:txBody>
      </p:sp>
      <p:sp>
        <p:nvSpPr>
          <p:cNvPr id="8" name="TextBox 7"/>
          <p:cNvSpPr txBox="1"/>
          <p:nvPr/>
        </p:nvSpPr>
        <p:spPr>
          <a:xfrm>
            <a:off x="1463366" y="466416"/>
            <a:ext cx="10344657" cy="369332"/>
          </a:xfrm>
          <a:prstGeom prst="rect">
            <a:avLst/>
          </a:prstGeom>
          <a:solidFill>
            <a:schemeClr val="bg1"/>
          </a:solidFill>
        </p:spPr>
        <p:txBody>
          <a:bodyPr wrap="square" rtlCol="0">
            <a:spAutoFit/>
          </a:bodyPr>
          <a:lstStyle/>
          <a:p>
            <a:r>
              <a:rPr lang="en-US" dirty="0"/>
              <a:t>	</a:t>
            </a:r>
            <a:r>
              <a:rPr lang="en-US" dirty="0" smtClean="0"/>
              <a:t>992hPa 			      859hPa	</a:t>
            </a:r>
            <a:r>
              <a:rPr lang="en-US" dirty="0"/>
              <a:t> </a:t>
            </a:r>
            <a:r>
              <a:rPr lang="en-US" dirty="0" smtClean="0"/>
              <a:t>                 </a:t>
            </a:r>
            <a:r>
              <a:rPr lang="en-US" dirty="0"/>
              <a:t> </a:t>
            </a:r>
            <a:r>
              <a:rPr lang="en-US" dirty="0" smtClean="0"/>
              <a:t>     524hPa	</a:t>
            </a:r>
            <a:endParaRPr lang="en-US" dirty="0"/>
          </a:p>
        </p:txBody>
      </p:sp>
      <p:sp>
        <p:nvSpPr>
          <p:cNvPr id="9" name="Title 1"/>
          <p:cNvSpPr>
            <a:spLocks noGrp="1"/>
          </p:cNvSpPr>
          <p:nvPr>
            <p:ph type="title"/>
          </p:nvPr>
        </p:nvSpPr>
        <p:spPr>
          <a:xfrm>
            <a:off x="0" y="-245082"/>
            <a:ext cx="10515600" cy="1325563"/>
          </a:xfrm>
        </p:spPr>
        <p:txBody>
          <a:bodyPr/>
          <a:lstStyle/>
          <a:p>
            <a:r>
              <a:rPr lang="en-US" dirty="0" smtClean="0">
                <a:solidFill>
                  <a:srgbClr val="C00000"/>
                </a:solidFill>
              </a:rPr>
              <a:t>September</a:t>
            </a:r>
            <a:endParaRPr lang="en-US" dirty="0">
              <a:solidFill>
                <a:srgbClr val="C00000"/>
              </a:solidFill>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356" y="823798"/>
            <a:ext cx="9062156" cy="6034202"/>
          </a:xfrm>
          <a:prstGeom prst="rect">
            <a:avLst/>
          </a:prstGeom>
        </p:spPr>
      </p:pic>
      <p:sp>
        <p:nvSpPr>
          <p:cNvPr id="10" name="TextBox 9"/>
          <p:cNvSpPr txBox="1"/>
          <p:nvPr/>
        </p:nvSpPr>
        <p:spPr>
          <a:xfrm>
            <a:off x="10320722" y="5940998"/>
            <a:ext cx="1676400" cy="646331"/>
          </a:xfrm>
          <a:prstGeom prst="rect">
            <a:avLst/>
          </a:prstGeom>
          <a:noFill/>
        </p:spPr>
        <p:txBody>
          <a:bodyPr wrap="square" rtlCol="0">
            <a:spAutoFit/>
          </a:bodyPr>
          <a:lstStyle/>
          <a:p>
            <a:r>
              <a:rPr lang="en-US" smtClean="0"/>
              <a:t>Volume fraction (%)</a:t>
            </a:r>
            <a:endParaRPr lang="en-US"/>
          </a:p>
        </p:txBody>
      </p:sp>
      <p:sp>
        <p:nvSpPr>
          <p:cNvPr id="12" name="Rectangle 11"/>
          <p:cNvSpPr/>
          <p:nvPr/>
        </p:nvSpPr>
        <p:spPr>
          <a:xfrm>
            <a:off x="1297333" y="2743201"/>
            <a:ext cx="8622171" cy="601883"/>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4492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p:cNvSpPr txBox="1"/>
          <p:nvPr/>
        </p:nvSpPr>
        <p:spPr>
          <a:xfrm>
            <a:off x="1708688" y="1648440"/>
            <a:ext cx="10344657" cy="369332"/>
          </a:xfrm>
          <a:prstGeom prst="rect">
            <a:avLst/>
          </a:prstGeom>
          <a:solidFill>
            <a:schemeClr val="bg1"/>
          </a:solidFill>
        </p:spPr>
        <p:txBody>
          <a:bodyPr wrap="square" rtlCol="0">
            <a:spAutoFit/>
          </a:bodyPr>
          <a:lstStyle/>
          <a:p>
            <a:r>
              <a:rPr lang="en-US" dirty="0"/>
              <a:t>	</a:t>
            </a:r>
            <a:r>
              <a:rPr lang="en-US" dirty="0" smtClean="0"/>
              <a:t>992hPa 		</a:t>
            </a:r>
            <a:r>
              <a:rPr lang="en-US" smtClean="0"/>
              <a:t>	        </a:t>
            </a:r>
            <a:r>
              <a:rPr lang="en-US" dirty="0" smtClean="0"/>
              <a:t>859hPa	</a:t>
            </a:r>
            <a:r>
              <a:rPr lang="en-US"/>
              <a:t> </a:t>
            </a:r>
            <a:r>
              <a:rPr lang="en-US" smtClean="0"/>
              <a:t>                 </a:t>
            </a:r>
            <a:r>
              <a:rPr lang="en-US"/>
              <a:t> </a:t>
            </a:r>
            <a:r>
              <a:rPr lang="en-US" smtClean="0"/>
              <a:t>                </a:t>
            </a:r>
            <a:r>
              <a:rPr lang="en-US" dirty="0" smtClean="0"/>
              <a:t>524hPa	</a:t>
            </a:r>
            <a:endParaRPr lang="en-US" dirty="0"/>
          </a:p>
        </p:txBody>
      </p:sp>
      <p:sp>
        <p:nvSpPr>
          <p:cNvPr id="9" name="TextBox 8"/>
          <p:cNvSpPr txBox="1"/>
          <p:nvPr/>
        </p:nvSpPr>
        <p:spPr>
          <a:xfrm>
            <a:off x="769433" y="2687444"/>
            <a:ext cx="468351" cy="2031325"/>
          </a:xfrm>
          <a:prstGeom prst="rect">
            <a:avLst/>
          </a:prstGeom>
          <a:noFill/>
        </p:spPr>
        <p:txBody>
          <a:bodyPr wrap="square" rtlCol="0">
            <a:spAutoFit/>
          </a:bodyPr>
          <a:lstStyle/>
          <a:p>
            <a:r>
              <a:rPr lang="en-US" dirty="0" err="1" smtClean="0"/>
              <a:t>dst</a:t>
            </a:r>
            <a:endParaRPr lang="en-US" dirty="0" smtClean="0"/>
          </a:p>
          <a:p>
            <a:endParaRPr lang="en-US" dirty="0" smtClean="0"/>
          </a:p>
          <a:p>
            <a:endParaRPr lang="en-US" dirty="0" smtClean="0"/>
          </a:p>
          <a:p>
            <a:endParaRPr lang="en-US" dirty="0" smtClean="0"/>
          </a:p>
          <a:p>
            <a:endParaRPr lang="en-US" dirty="0" smtClean="0"/>
          </a:p>
          <a:p>
            <a:r>
              <a:rPr lang="en-US" dirty="0" err="1" smtClean="0"/>
              <a:t>sst</a:t>
            </a:r>
            <a:endParaRPr lang="en-US" dirty="0" smtClean="0"/>
          </a:p>
          <a:p>
            <a:endParaRPr lang="en-US" dirty="0"/>
          </a:p>
        </p:txBody>
      </p:sp>
      <p:sp>
        <p:nvSpPr>
          <p:cNvPr id="10" name="Title 1"/>
          <p:cNvSpPr>
            <a:spLocks noGrp="1"/>
          </p:cNvSpPr>
          <p:nvPr>
            <p:ph type="title"/>
          </p:nvPr>
        </p:nvSpPr>
        <p:spPr>
          <a:xfrm>
            <a:off x="838200" y="365125"/>
            <a:ext cx="10515600" cy="1325563"/>
          </a:xfrm>
        </p:spPr>
        <p:txBody>
          <a:bodyPr/>
          <a:lstStyle/>
          <a:p>
            <a:r>
              <a:rPr lang="en-US" dirty="0" smtClean="0">
                <a:solidFill>
                  <a:srgbClr val="C00000"/>
                </a:solidFill>
              </a:rPr>
              <a:t>September</a:t>
            </a:r>
            <a:endParaRPr lang="en-US" dirty="0">
              <a:solidFill>
                <a:srgbClr val="C00000"/>
              </a:solidFill>
            </a:endParaRPr>
          </a:p>
        </p:txBody>
      </p:sp>
      <p:sp>
        <p:nvSpPr>
          <p:cNvPr id="11" name="TextBox 10"/>
          <p:cNvSpPr txBox="1"/>
          <p:nvPr/>
        </p:nvSpPr>
        <p:spPr>
          <a:xfrm>
            <a:off x="10213529" y="5525807"/>
            <a:ext cx="2061385" cy="369332"/>
          </a:xfrm>
          <a:prstGeom prst="rect">
            <a:avLst/>
          </a:prstGeom>
          <a:noFill/>
        </p:spPr>
        <p:txBody>
          <a:bodyPr wrap="square" rtlCol="0">
            <a:spAutoFit/>
          </a:bodyPr>
          <a:lstStyle/>
          <a:p>
            <a:r>
              <a:rPr lang="en-US" smtClean="0"/>
              <a:t>Volume fraction (%)</a:t>
            </a: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984" y="2017772"/>
            <a:ext cx="10272889" cy="3508035"/>
          </a:xfrm>
          <a:prstGeom prst="rect">
            <a:avLst/>
          </a:prstGeom>
        </p:spPr>
      </p:pic>
      <p:sp>
        <p:nvSpPr>
          <p:cNvPr id="7" name="Rectangle 6"/>
          <p:cNvSpPr/>
          <p:nvPr/>
        </p:nvSpPr>
        <p:spPr>
          <a:xfrm>
            <a:off x="1725597" y="4444678"/>
            <a:ext cx="6365107" cy="601883"/>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007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p:cNvSpPr txBox="1"/>
          <p:nvPr/>
        </p:nvSpPr>
        <p:spPr>
          <a:xfrm>
            <a:off x="1597176" y="1916064"/>
            <a:ext cx="10344657" cy="369332"/>
          </a:xfrm>
          <a:prstGeom prst="rect">
            <a:avLst/>
          </a:prstGeom>
          <a:solidFill>
            <a:schemeClr val="bg1"/>
          </a:solidFill>
        </p:spPr>
        <p:txBody>
          <a:bodyPr wrap="square" rtlCol="0">
            <a:spAutoFit/>
          </a:bodyPr>
          <a:lstStyle/>
          <a:p>
            <a:r>
              <a:rPr lang="en-US" dirty="0"/>
              <a:t>	</a:t>
            </a:r>
            <a:r>
              <a:rPr lang="en-US" dirty="0" smtClean="0"/>
              <a:t>992hPa 		</a:t>
            </a:r>
            <a:r>
              <a:rPr lang="en-US" smtClean="0"/>
              <a:t>	        </a:t>
            </a:r>
            <a:r>
              <a:rPr lang="en-US" dirty="0" smtClean="0"/>
              <a:t>859hPa	</a:t>
            </a:r>
            <a:r>
              <a:rPr lang="en-US"/>
              <a:t> </a:t>
            </a:r>
            <a:r>
              <a:rPr lang="en-US" smtClean="0"/>
              <a:t>                 </a:t>
            </a:r>
            <a:r>
              <a:rPr lang="en-US"/>
              <a:t> </a:t>
            </a:r>
            <a:r>
              <a:rPr lang="en-US" smtClean="0"/>
              <a:t>                </a:t>
            </a:r>
            <a:r>
              <a:rPr lang="en-US" dirty="0" smtClean="0"/>
              <a:t>524hPa	</a:t>
            </a:r>
            <a:endParaRPr lang="en-US" dirty="0"/>
          </a:p>
        </p:txBody>
      </p:sp>
      <p:sp>
        <p:nvSpPr>
          <p:cNvPr id="9" name="TextBox 8"/>
          <p:cNvSpPr txBox="1"/>
          <p:nvPr/>
        </p:nvSpPr>
        <p:spPr>
          <a:xfrm>
            <a:off x="557561" y="3010828"/>
            <a:ext cx="468351" cy="2031325"/>
          </a:xfrm>
          <a:prstGeom prst="rect">
            <a:avLst/>
          </a:prstGeom>
          <a:noFill/>
        </p:spPr>
        <p:txBody>
          <a:bodyPr wrap="square" rtlCol="0">
            <a:spAutoFit/>
          </a:bodyPr>
          <a:lstStyle/>
          <a:p>
            <a:r>
              <a:rPr lang="en-US" dirty="0" smtClean="0"/>
              <a:t>BC</a:t>
            </a:r>
          </a:p>
          <a:p>
            <a:endParaRPr lang="en-US" dirty="0" smtClean="0"/>
          </a:p>
          <a:p>
            <a:endParaRPr lang="en-US" dirty="0" smtClean="0"/>
          </a:p>
          <a:p>
            <a:endParaRPr lang="en-US" dirty="0" smtClean="0"/>
          </a:p>
          <a:p>
            <a:endParaRPr lang="en-US" dirty="0" smtClean="0"/>
          </a:p>
          <a:p>
            <a:r>
              <a:rPr lang="en-US" dirty="0" smtClean="0"/>
              <a:t>OC</a:t>
            </a:r>
          </a:p>
          <a:p>
            <a:endParaRPr lang="en-US" dirty="0"/>
          </a:p>
        </p:txBody>
      </p:sp>
      <p:sp>
        <p:nvSpPr>
          <p:cNvPr id="10" name="Title 1"/>
          <p:cNvSpPr>
            <a:spLocks noGrp="1"/>
          </p:cNvSpPr>
          <p:nvPr>
            <p:ph type="title"/>
          </p:nvPr>
        </p:nvSpPr>
        <p:spPr>
          <a:xfrm>
            <a:off x="838200" y="365125"/>
            <a:ext cx="10515600" cy="1325563"/>
          </a:xfrm>
        </p:spPr>
        <p:txBody>
          <a:bodyPr/>
          <a:lstStyle/>
          <a:p>
            <a:r>
              <a:rPr lang="en-US" dirty="0" smtClean="0">
                <a:solidFill>
                  <a:srgbClr val="C00000"/>
                </a:solidFill>
              </a:rPr>
              <a:t>September</a:t>
            </a:r>
            <a:endParaRPr lang="en-US" dirty="0">
              <a:solidFill>
                <a:srgbClr val="C00000"/>
              </a:solidFill>
            </a:endParaRPr>
          </a:p>
        </p:txBody>
      </p:sp>
      <p:sp>
        <p:nvSpPr>
          <p:cNvPr id="11" name="TextBox 10"/>
          <p:cNvSpPr txBox="1"/>
          <p:nvPr/>
        </p:nvSpPr>
        <p:spPr>
          <a:xfrm>
            <a:off x="9891132" y="5940998"/>
            <a:ext cx="2105990" cy="369332"/>
          </a:xfrm>
          <a:prstGeom prst="rect">
            <a:avLst/>
          </a:prstGeom>
          <a:noFill/>
        </p:spPr>
        <p:txBody>
          <a:bodyPr wrap="square" rtlCol="0">
            <a:spAutoFit/>
          </a:bodyPr>
          <a:lstStyle/>
          <a:p>
            <a:r>
              <a:rPr lang="en-US" smtClean="0"/>
              <a:t>Volume fraction (%)</a:t>
            </a: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898" y="2218348"/>
            <a:ext cx="10803467" cy="3789698"/>
          </a:xfrm>
          <a:prstGeom prst="rect">
            <a:avLst/>
          </a:prstGeom>
        </p:spPr>
      </p:pic>
    </p:spTree>
    <p:extLst>
      <p:ext uri="{BB962C8B-B14F-4D97-AF65-F5344CB8AC3E}">
        <p14:creationId xmlns:p14="http://schemas.microsoft.com/office/powerpoint/2010/main" val="20251871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nvPr>
        </p:nvGraphicFramePr>
        <p:xfrm>
          <a:off x="7087275" y="3981830"/>
          <a:ext cx="3433263" cy="1371600"/>
        </p:xfrm>
        <a:graphic>
          <a:graphicData uri="http://schemas.openxmlformats.org/drawingml/2006/table">
            <a:tbl>
              <a:tblPr firstRow="1" bandRow="1">
                <a:tableStyleId>{2D5ABB26-0587-4C30-8999-92F81FD0307C}</a:tableStyleId>
              </a:tblPr>
              <a:tblGrid>
                <a:gridCol w="1144421"/>
                <a:gridCol w="1144421"/>
                <a:gridCol w="1144421"/>
              </a:tblGrid>
              <a:tr h="258012">
                <a:tc>
                  <a:txBody>
                    <a:bodyPr/>
                    <a:lstStyle/>
                    <a:p>
                      <a:r>
                        <a:rPr lang="en-US" altLang="zh-CN" sz="1200" dirty="0" smtClean="0"/>
                        <a:t>MAM4</a:t>
                      </a:r>
                      <a:endParaRPr lang="zh-CN" altLang="en-US" sz="12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zh-CN" altLang="en-US" sz="1200" dirty="0" smtClean="0"/>
                        <a:t>σ</a:t>
                      </a:r>
                      <a:r>
                        <a:rPr lang="en-US" altLang="zh-CN" sz="1200" baseline="-25000" dirty="0" smtClean="0"/>
                        <a:t>g</a:t>
                      </a:r>
                      <a:endParaRPr lang="zh-CN" altLang="en-US" sz="12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altLang="zh-CN" sz="1200" dirty="0" smtClean="0"/>
                        <a:t>Size range</a:t>
                      </a:r>
                      <a:r>
                        <a:rPr lang="en-US" altLang="zh-CN" sz="1200" baseline="0" dirty="0" smtClean="0"/>
                        <a:t> (</a:t>
                      </a:r>
                      <a:r>
                        <a:rPr lang="zh-CN" altLang="en-US" sz="1200" dirty="0" smtClean="0"/>
                        <a:t>μ</a:t>
                      </a:r>
                      <a:r>
                        <a:rPr lang="en-US" altLang="zh-CN" sz="1200" dirty="0" smtClean="0"/>
                        <a:t>m)</a:t>
                      </a:r>
                      <a:endParaRPr lang="zh-CN" altLang="en-US" sz="12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20344">
                <a:tc>
                  <a:txBody>
                    <a:bodyPr/>
                    <a:lstStyle/>
                    <a:p>
                      <a:r>
                        <a:rPr lang="en-US" altLang="zh-CN" sz="1200" dirty="0" smtClean="0"/>
                        <a:t>Aitken</a:t>
                      </a:r>
                      <a:endParaRPr lang="zh-CN" altLang="en-US" sz="1200" dirty="0"/>
                    </a:p>
                  </a:txBody>
                  <a:tcPr>
                    <a:lnT w="12700" cap="flat" cmpd="sng" algn="ctr">
                      <a:solidFill>
                        <a:scrgbClr r="0" g="0" b="0"/>
                      </a:solidFill>
                      <a:prstDash val="solid"/>
                      <a:round/>
                      <a:headEnd type="none" w="med" len="med"/>
                      <a:tailEnd type="none" w="med" len="med"/>
                    </a:lnT>
                  </a:tcPr>
                </a:tc>
                <a:tc>
                  <a:txBody>
                    <a:bodyPr/>
                    <a:lstStyle/>
                    <a:p>
                      <a:r>
                        <a:rPr lang="en-US" altLang="zh-CN" sz="1200" dirty="0" smtClean="0"/>
                        <a:t>1.6</a:t>
                      </a:r>
                      <a:endParaRPr lang="zh-CN" altLang="en-US" sz="1200" dirty="0"/>
                    </a:p>
                  </a:txBody>
                  <a:tcPr>
                    <a:lnT w="12700" cap="flat" cmpd="sng" algn="ctr">
                      <a:solidFill>
                        <a:scrgbClr r="0" g="0" b="0"/>
                      </a:solidFill>
                      <a:prstDash val="solid"/>
                      <a:round/>
                      <a:headEnd type="none" w="med" len="med"/>
                      <a:tailEnd type="none" w="med" len="med"/>
                    </a:lnT>
                  </a:tcPr>
                </a:tc>
                <a:tc>
                  <a:txBody>
                    <a:bodyPr/>
                    <a:lstStyle/>
                    <a:p>
                      <a:r>
                        <a:rPr lang="en-US" altLang="zh-CN" sz="1200" dirty="0" smtClean="0"/>
                        <a:t>0.015-0.053</a:t>
                      </a:r>
                      <a:endParaRPr lang="zh-CN" altLang="en-US" sz="1200" dirty="0"/>
                    </a:p>
                  </a:txBody>
                  <a:tcPr>
                    <a:lnT w="12700" cap="flat" cmpd="sng" algn="ctr">
                      <a:solidFill>
                        <a:scrgbClr r="0" g="0" b="0"/>
                      </a:solidFill>
                      <a:prstDash val="solid"/>
                      <a:round/>
                      <a:headEnd type="none" w="med" len="med"/>
                      <a:tailEnd type="none" w="med" len="med"/>
                    </a:lnT>
                  </a:tcPr>
                </a:tc>
              </a:tr>
              <a:tr h="220344">
                <a:tc>
                  <a:txBody>
                    <a:bodyPr/>
                    <a:lstStyle/>
                    <a:p>
                      <a:r>
                        <a:rPr lang="en-US" altLang="zh-CN" sz="1200" dirty="0" smtClean="0"/>
                        <a:t>Accumulation</a:t>
                      </a:r>
                      <a:endParaRPr lang="zh-CN" altLang="en-US" sz="1200" dirty="0"/>
                    </a:p>
                  </a:txBody>
                  <a:tcPr/>
                </a:tc>
                <a:tc>
                  <a:txBody>
                    <a:bodyPr/>
                    <a:lstStyle/>
                    <a:p>
                      <a:r>
                        <a:rPr lang="en-US" altLang="zh-CN" sz="1200" dirty="0" smtClean="0"/>
                        <a:t>1.8</a:t>
                      </a:r>
                      <a:endParaRPr lang="zh-CN" altLang="en-US" sz="1200" dirty="0"/>
                    </a:p>
                  </a:txBody>
                  <a:tcPr/>
                </a:tc>
                <a:tc>
                  <a:txBody>
                    <a:bodyPr/>
                    <a:lstStyle/>
                    <a:p>
                      <a:r>
                        <a:rPr lang="en-US" altLang="zh-CN" sz="1200" dirty="0" smtClean="0"/>
                        <a:t>0.058-0.27</a:t>
                      </a:r>
                      <a:endParaRPr lang="zh-CN" altLang="en-US" sz="1200" dirty="0"/>
                    </a:p>
                  </a:txBody>
                  <a:tcPr/>
                </a:tc>
              </a:tr>
              <a:tr h="258012">
                <a:tc>
                  <a:txBody>
                    <a:bodyPr/>
                    <a:lstStyle/>
                    <a:p>
                      <a:r>
                        <a:rPr lang="en-US" altLang="zh-CN" sz="1200" dirty="0" smtClean="0"/>
                        <a:t>Primary carbon</a:t>
                      </a:r>
                      <a:endParaRPr lang="zh-CN" altLang="en-US" sz="1200" dirty="0"/>
                    </a:p>
                  </a:txBody>
                  <a:tcPr/>
                </a:tc>
                <a:tc>
                  <a:txBody>
                    <a:bodyPr/>
                    <a:lstStyle/>
                    <a:p>
                      <a:r>
                        <a:rPr lang="en-US" altLang="zh-CN" sz="1200" dirty="0" smtClean="0"/>
                        <a:t>1.6</a:t>
                      </a:r>
                      <a:endParaRPr lang="zh-CN" altLang="en-US" sz="1200" dirty="0"/>
                    </a:p>
                  </a:txBody>
                  <a:tcPr/>
                </a:tc>
                <a:tc>
                  <a:txBody>
                    <a:bodyPr/>
                    <a:lstStyle/>
                    <a:p>
                      <a:r>
                        <a:rPr lang="en-US" altLang="zh-CN" sz="1200" dirty="0" smtClean="0"/>
                        <a:t>0.039-0.13</a:t>
                      </a:r>
                      <a:endParaRPr lang="zh-CN" altLang="en-US" sz="1200" dirty="0"/>
                    </a:p>
                  </a:txBody>
                  <a:tcPr/>
                </a:tc>
              </a:tr>
              <a:tr h="220344">
                <a:tc>
                  <a:txBody>
                    <a:bodyPr/>
                    <a:lstStyle/>
                    <a:p>
                      <a:r>
                        <a:rPr lang="en-US" altLang="zh-CN" sz="1200" dirty="0" smtClean="0"/>
                        <a:t>Coarse</a:t>
                      </a:r>
                      <a:endParaRPr lang="zh-CN" altLang="en-US" sz="1200" dirty="0"/>
                    </a:p>
                  </a:txBody>
                  <a:tcPr>
                    <a:lnB w="12700" cap="flat" cmpd="sng" algn="ctr">
                      <a:solidFill>
                        <a:scrgbClr r="0" g="0" b="0"/>
                      </a:solidFill>
                      <a:prstDash val="solid"/>
                      <a:round/>
                      <a:headEnd type="none" w="med" len="med"/>
                      <a:tailEnd type="none" w="med" len="med"/>
                    </a:lnB>
                  </a:tcPr>
                </a:tc>
                <a:tc>
                  <a:txBody>
                    <a:bodyPr/>
                    <a:lstStyle/>
                    <a:p>
                      <a:r>
                        <a:rPr lang="en-US" altLang="zh-CN" sz="1200" dirty="0" smtClean="0"/>
                        <a:t>1.8</a:t>
                      </a:r>
                      <a:endParaRPr lang="zh-CN" altLang="en-US" sz="1200" dirty="0"/>
                    </a:p>
                  </a:txBody>
                  <a:tcPr>
                    <a:lnB w="12700" cap="flat" cmpd="sng" algn="ctr">
                      <a:solidFill>
                        <a:scrgbClr r="0" g="0" b="0"/>
                      </a:solidFill>
                      <a:prstDash val="solid"/>
                      <a:round/>
                      <a:headEnd type="none" w="med" len="med"/>
                      <a:tailEnd type="none" w="med" len="med"/>
                    </a:lnB>
                  </a:tcPr>
                </a:tc>
                <a:tc>
                  <a:txBody>
                    <a:bodyPr/>
                    <a:lstStyle/>
                    <a:p>
                      <a:r>
                        <a:rPr lang="en-US" altLang="zh-CN" sz="1200" dirty="0" smtClean="0"/>
                        <a:t>0.80-3.65</a:t>
                      </a:r>
                      <a:endParaRPr lang="zh-CN" altLang="en-US" sz="1200" dirty="0"/>
                    </a:p>
                  </a:txBody>
                  <a:tcPr>
                    <a:lnB w="12700" cap="flat" cmpd="sng" algn="ctr">
                      <a:solidFill>
                        <a:scrgbClr r="0" g="0" b="0"/>
                      </a:solidFill>
                      <a:prstDash val="solid"/>
                      <a:round/>
                      <a:headEnd type="none" w="med" len="med"/>
                      <a:tailEnd type="none" w="med" len="med"/>
                    </a:lnB>
                  </a:tcPr>
                </a:tc>
              </a:tr>
            </a:tbl>
          </a:graphicData>
        </a:graphic>
      </p:graphicFrame>
      <p:sp>
        <p:nvSpPr>
          <p:cNvPr id="7" name="文本框 6"/>
          <p:cNvSpPr txBox="1"/>
          <p:nvPr/>
        </p:nvSpPr>
        <p:spPr>
          <a:xfrm>
            <a:off x="7953697" y="5531877"/>
            <a:ext cx="2491043" cy="369332"/>
          </a:xfrm>
          <a:prstGeom prst="rect">
            <a:avLst/>
          </a:prstGeom>
          <a:noFill/>
        </p:spPr>
        <p:txBody>
          <a:bodyPr wrap="square" rtlCol="0">
            <a:spAutoFit/>
          </a:bodyPr>
          <a:lstStyle/>
          <a:p>
            <a:r>
              <a:rPr kumimoji="1" lang="en-US" altLang="zh-CN" dirty="0"/>
              <a:t>(Liu et al., 2015)</a:t>
            </a:r>
            <a:endParaRPr kumimoji="1" lang="zh-CN" altLang="en-US" dirty="0"/>
          </a:p>
        </p:txBody>
      </p:sp>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6715" y="1840352"/>
            <a:ext cx="730649" cy="1332361"/>
          </a:xfrm>
          <a:prstGeom prst="rect">
            <a:avLst/>
          </a:prstGeom>
        </p:spPr>
      </p:pic>
      <p:grpSp>
        <p:nvGrpSpPr>
          <p:cNvPr id="13" name="Group 12"/>
          <p:cNvGrpSpPr/>
          <p:nvPr/>
        </p:nvGrpSpPr>
        <p:grpSpPr>
          <a:xfrm>
            <a:off x="1360268" y="1639190"/>
            <a:ext cx="5335489" cy="4317447"/>
            <a:chOff x="366811" y="1460500"/>
            <a:chExt cx="5335489" cy="4317447"/>
          </a:xfrm>
        </p:grpSpPr>
        <p:grpSp>
          <p:nvGrpSpPr>
            <p:cNvPr id="36" name="Group 35"/>
            <p:cNvGrpSpPr/>
            <p:nvPr/>
          </p:nvGrpSpPr>
          <p:grpSpPr>
            <a:xfrm>
              <a:off x="711678" y="4546092"/>
              <a:ext cx="3955225" cy="1231855"/>
              <a:chOff x="445325" y="4170761"/>
              <a:chExt cx="4043806" cy="1299170"/>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25" y="4170761"/>
                <a:ext cx="4043806" cy="1078133"/>
              </a:xfrm>
              <a:prstGeom prst="rect">
                <a:avLst/>
              </a:prstGeom>
            </p:spPr>
          </p:pic>
          <p:sp>
            <p:nvSpPr>
              <p:cNvPr id="31" name="TextBox 30"/>
              <p:cNvSpPr txBox="1"/>
              <p:nvPr/>
            </p:nvSpPr>
            <p:spPr>
              <a:xfrm>
                <a:off x="1747213" y="5242714"/>
                <a:ext cx="1231031" cy="22721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tx1">
                        <a:lumMod val="90000"/>
                        <a:lumOff val="10000"/>
                      </a:schemeClr>
                    </a:solidFill>
                  </a:rPr>
                  <a:t>Primary </a:t>
                </a:r>
                <a:r>
                  <a:rPr lang="en-US" sz="800">
                    <a:solidFill>
                      <a:schemeClr val="tx1">
                        <a:lumMod val="90000"/>
                        <a:lumOff val="10000"/>
                      </a:schemeClr>
                    </a:solidFill>
                  </a:rPr>
                  <a:t>carbon mode</a:t>
                </a:r>
                <a:endParaRPr lang="en-US" sz="800" dirty="0">
                  <a:solidFill>
                    <a:schemeClr val="tx1">
                      <a:lumMod val="90000"/>
                      <a:lumOff val="10000"/>
                    </a:schemeClr>
                  </a:solidFill>
                </a:endParaRPr>
              </a:p>
            </p:txBody>
          </p:sp>
        </p:grpSp>
        <p:sp>
          <p:nvSpPr>
            <p:cNvPr id="35" name="Up Arrow 34"/>
            <p:cNvSpPr/>
            <p:nvPr/>
          </p:nvSpPr>
          <p:spPr>
            <a:xfrm flipH="1">
              <a:off x="2337011" y="4105236"/>
              <a:ext cx="273144" cy="4343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2727290" y="4156311"/>
              <a:ext cx="2164891" cy="577081"/>
            </a:xfrm>
            <a:prstGeom prst="rect">
              <a:avLst/>
            </a:prstGeom>
            <a:noFill/>
          </p:spPr>
          <p:txBody>
            <a:bodyPr wrap="square" rtlCol="0">
              <a:spAutoFit/>
            </a:bodyPr>
            <a:lstStyle/>
            <a:p>
              <a:r>
                <a:rPr lang="en-US" sz="1050" dirty="0"/>
                <a:t>Coagulation</a:t>
              </a:r>
            </a:p>
            <a:p>
              <a:r>
                <a:rPr lang="en-US" sz="1050" dirty="0"/>
                <a:t>Condensation</a:t>
              </a:r>
            </a:p>
            <a:p>
              <a:endParaRPr lang="en-US" sz="1050" dirty="0"/>
            </a:p>
          </p:txBody>
        </p:sp>
        <p:grpSp>
          <p:nvGrpSpPr>
            <p:cNvPr id="5" name="Group 4"/>
            <p:cNvGrpSpPr/>
            <p:nvPr/>
          </p:nvGrpSpPr>
          <p:grpSpPr>
            <a:xfrm>
              <a:off x="366811" y="1460500"/>
              <a:ext cx="5335489" cy="2710260"/>
              <a:chOff x="366811" y="1460500"/>
              <a:chExt cx="5335489" cy="2710260"/>
            </a:xfrm>
          </p:grpSpPr>
          <p:grpSp>
            <p:nvGrpSpPr>
              <p:cNvPr id="37" name="Group 36"/>
              <p:cNvGrpSpPr/>
              <p:nvPr/>
            </p:nvGrpSpPr>
            <p:grpSpPr>
              <a:xfrm>
                <a:off x="366811" y="1584959"/>
                <a:ext cx="4975502" cy="2585801"/>
                <a:chOff x="366812" y="1944343"/>
                <a:chExt cx="4607098" cy="2226418"/>
              </a:xfrm>
            </p:grpSpPr>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812" y="1944343"/>
                  <a:ext cx="4607098" cy="2063942"/>
                </a:xfrm>
                <a:prstGeom prst="rect">
                  <a:avLst/>
                </a:prstGeom>
              </p:spPr>
            </p:pic>
            <p:cxnSp>
              <p:nvCxnSpPr>
                <p:cNvPr id="21" name="Straight Connector 20"/>
                <p:cNvCxnSpPr/>
                <p:nvPr/>
              </p:nvCxnSpPr>
              <p:spPr>
                <a:xfrm>
                  <a:off x="1206500" y="3912894"/>
                  <a:ext cx="0" cy="25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860550" y="3900194"/>
                  <a:ext cx="0" cy="25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806700" y="3893844"/>
                  <a:ext cx="0" cy="25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994150" y="3874794"/>
                  <a:ext cx="0" cy="257867"/>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282700" y="3898900"/>
                  <a:ext cx="591514" cy="185501"/>
                </a:xfrm>
                <a:prstGeom prst="rect">
                  <a:avLst/>
                </a:prstGeom>
                <a:noFill/>
              </p:spPr>
              <p:txBody>
                <a:bodyPr wrap="square" rtlCol="0">
                  <a:spAutoFit/>
                </a:bodyPr>
                <a:lstStyle/>
                <a:p>
                  <a:r>
                    <a:rPr lang="en-US" sz="800">
                      <a:solidFill>
                        <a:schemeClr val="tx1">
                          <a:lumMod val="90000"/>
                          <a:lumOff val="10000"/>
                        </a:schemeClr>
                      </a:solidFill>
                    </a:rPr>
                    <a:t>aitken</a:t>
                  </a:r>
                  <a:endParaRPr lang="en-US" sz="800" dirty="0">
                    <a:solidFill>
                      <a:schemeClr val="tx1">
                        <a:lumMod val="90000"/>
                        <a:lumOff val="10000"/>
                      </a:schemeClr>
                    </a:solidFill>
                  </a:endParaRPr>
                </a:p>
              </p:txBody>
            </p:sp>
            <p:sp>
              <p:nvSpPr>
                <p:cNvPr id="29" name="TextBox 28"/>
                <p:cNvSpPr txBox="1"/>
                <p:nvPr/>
              </p:nvSpPr>
              <p:spPr>
                <a:xfrm>
                  <a:off x="1962340" y="3911840"/>
                  <a:ext cx="818960" cy="185501"/>
                </a:xfrm>
                <a:prstGeom prst="rect">
                  <a:avLst/>
                </a:prstGeom>
                <a:noFill/>
              </p:spPr>
              <p:txBody>
                <a:bodyPr wrap="square" rtlCol="0">
                  <a:spAutoFit/>
                </a:bodyPr>
                <a:lstStyle/>
                <a:p>
                  <a:r>
                    <a:rPr lang="en-US" sz="800" dirty="0">
                      <a:solidFill>
                        <a:schemeClr val="tx1">
                          <a:lumMod val="90000"/>
                          <a:lumOff val="10000"/>
                        </a:schemeClr>
                      </a:solidFill>
                    </a:rPr>
                    <a:t>accumulation</a:t>
                  </a:r>
                </a:p>
              </p:txBody>
            </p:sp>
            <p:sp>
              <p:nvSpPr>
                <p:cNvPr id="30" name="TextBox 29"/>
                <p:cNvSpPr txBox="1"/>
                <p:nvPr/>
              </p:nvSpPr>
              <p:spPr>
                <a:xfrm>
                  <a:off x="3105245" y="3918788"/>
                  <a:ext cx="533305" cy="185501"/>
                </a:xfrm>
                <a:prstGeom prst="rect">
                  <a:avLst/>
                </a:prstGeom>
                <a:noFill/>
              </p:spPr>
              <p:txBody>
                <a:bodyPr wrap="square" rtlCol="0">
                  <a:spAutoFit/>
                </a:bodyPr>
                <a:lstStyle/>
                <a:p>
                  <a:r>
                    <a:rPr lang="en-US" sz="800">
                      <a:solidFill>
                        <a:schemeClr val="tx1">
                          <a:lumMod val="90000"/>
                          <a:lumOff val="10000"/>
                        </a:schemeClr>
                      </a:solidFill>
                    </a:rPr>
                    <a:t>coarse</a:t>
                  </a:r>
                  <a:endParaRPr lang="en-US" sz="800" dirty="0">
                    <a:solidFill>
                      <a:schemeClr val="tx1">
                        <a:lumMod val="90000"/>
                        <a:lumOff val="10000"/>
                      </a:schemeClr>
                    </a:solidFill>
                  </a:endParaRPr>
                </a:p>
              </p:txBody>
            </p:sp>
          </p:gr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4" name="Rectangle 3"/>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标题 1"/>
          <p:cNvSpPr>
            <a:spLocks noGrp="1"/>
          </p:cNvSpPr>
          <p:nvPr>
            <p:ph type="title"/>
          </p:nvPr>
        </p:nvSpPr>
        <p:spPr/>
        <p:txBody>
          <a:bodyPr>
            <a:normAutofit/>
          </a:bodyPr>
          <a:lstStyle/>
          <a:p>
            <a:r>
              <a:rPr lang="en-US" altLang="zh-CN" dirty="0">
                <a:solidFill>
                  <a:srgbClr val="C00000"/>
                </a:solidFill>
              </a:rPr>
              <a:t>S</a:t>
            </a:r>
            <a:r>
              <a:rPr lang="en-US" altLang="zh-CN" dirty="0" smtClean="0">
                <a:solidFill>
                  <a:srgbClr val="C00000"/>
                </a:solidFill>
              </a:rPr>
              <a:t>chematic </a:t>
            </a:r>
            <a:r>
              <a:rPr lang="en-US" altLang="zh-CN" dirty="0">
                <a:solidFill>
                  <a:srgbClr val="C00000"/>
                </a:solidFill>
              </a:rPr>
              <a:t>of aerosol modes and associated tracers in MAM4 </a:t>
            </a:r>
          </a:p>
        </p:txBody>
      </p:sp>
      <p:sp>
        <p:nvSpPr>
          <p:cNvPr id="32" name="TextBox 31"/>
          <p:cNvSpPr txBox="1"/>
          <p:nvPr/>
        </p:nvSpPr>
        <p:spPr>
          <a:xfrm>
            <a:off x="7061220" y="2047986"/>
            <a:ext cx="3715474" cy="1477328"/>
          </a:xfrm>
          <a:prstGeom prst="rect">
            <a:avLst/>
          </a:prstGeom>
          <a:noFill/>
        </p:spPr>
        <p:txBody>
          <a:bodyPr wrap="square" rtlCol="0">
            <a:spAutoFit/>
          </a:bodyPr>
          <a:lstStyle/>
          <a:p>
            <a:pPr marL="0" lvl="1"/>
            <a:r>
              <a:rPr kumimoji="1" lang="en-US" altLang="zh-CN" dirty="0"/>
              <a:t>The equivalent of 8-monolayers of sulfate is needed to transfer material from the primary carbon mode (fresh) into the accumulation mode (aged).</a:t>
            </a:r>
          </a:p>
          <a:p>
            <a:endParaRPr lang="en-US" dirty="0"/>
          </a:p>
        </p:txBody>
      </p:sp>
    </p:spTree>
    <p:extLst>
      <p:ext uri="{BB962C8B-B14F-4D97-AF65-F5344CB8AC3E}">
        <p14:creationId xmlns:p14="http://schemas.microsoft.com/office/powerpoint/2010/main" val="7015398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Condensation Scheme</a:t>
            </a:r>
            <a:endParaRPr lang="en-US" dirty="0">
              <a:solidFill>
                <a:srgbClr val="C0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5243287"/>
            <a:ext cx="8547100" cy="14859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700" y="1293586"/>
            <a:ext cx="8864600" cy="4356100"/>
          </a:xfrm>
          <a:prstGeom prst="rect">
            <a:avLst/>
          </a:prstGeom>
        </p:spPr>
      </p:pic>
      <p:grpSp>
        <p:nvGrpSpPr>
          <p:cNvPr id="6" name="Group 5"/>
          <p:cNvGrpSpPr/>
          <p:nvPr/>
        </p:nvGrpSpPr>
        <p:grpSpPr>
          <a:xfrm>
            <a:off x="755650" y="4944457"/>
            <a:ext cx="2133600" cy="1090204"/>
            <a:chOff x="6553200" y="5554133"/>
            <a:chExt cx="2133600" cy="1090204"/>
          </a:xfrm>
        </p:grpSpPr>
        <p:sp>
          <p:nvSpPr>
            <p:cNvPr id="8" name="椭圆 5"/>
            <p:cNvSpPr/>
            <p:nvPr/>
          </p:nvSpPr>
          <p:spPr>
            <a:xfrm>
              <a:off x="6553200" y="5554133"/>
              <a:ext cx="1202267" cy="1090204"/>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椭圆 4"/>
            <p:cNvSpPr/>
            <p:nvPr/>
          </p:nvSpPr>
          <p:spPr>
            <a:xfrm>
              <a:off x="6773334" y="5774267"/>
              <a:ext cx="728134" cy="64346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t>BC</a:t>
              </a:r>
              <a:endParaRPr kumimoji="1" lang="zh-CN" altLang="en-US" dirty="0"/>
            </a:p>
          </p:txBody>
        </p:sp>
        <p:sp>
          <p:nvSpPr>
            <p:cNvPr id="10" name="椭圆 7"/>
            <p:cNvSpPr/>
            <p:nvPr/>
          </p:nvSpPr>
          <p:spPr>
            <a:xfrm>
              <a:off x="7501468" y="5994400"/>
              <a:ext cx="253999" cy="237067"/>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文本框 8"/>
            <p:cNvSpPr txBox="1"/>
            <p:nvPr/>
          </p:nvSpPr>
          <p:spPr>
            <a:xfrm>
              <a:off x="7755467" y="5923465"/>
              <a:ext cx="931333" cy="369332"/>
            </a:xfrm>
            <a:prstGeom prst="rect">
              <a:avLst/>
            </a:prstGeom>
            <a:noFill/>
          </p:spPr>
          <p:txBody>
            <a:bodyPr wrap="square" rtlCol="0">
              <a:spAutoFit/>
            </a:bodyPr>
            <a:lstStyle/>
            <a:p>
              <a:r>
                <a:rPr kumimoji="1" lang="en-US" altLang="zh-CN" dirty="0" smtClean="0">
                  <a:solidFill>
                    <a:schemeClr val="accent2"/>
                  </a:solidFill>
                </a:rPr>
                <a:t>Sulfate</a:t>
              </a:r>
              <a:endParaRPr kumimoji="1" lang="zh-CN" altLang="en-US" dirty="0">
                <a:solidFill>
                  <a:schemeClr val="accent2"/>
                </a:solidFill>
              </a:endParaRPr>
            </a:p>
          </p:txBody>
        </p:sp>
      </p:grpSp>
      <p:sp>
        <p:nvSpPr>
          <p:cNvPr id="12" name="文本框 8"/>
          <p:cNvSpPr txBox="1"/>
          <p:nvPr/>
        </p:nvSpPr>
        <p:spPr>
          <a:xfrm>
            <a:off x="973668" y="4815083"/>
            <a:ext cx="931333" cy="369332"/>
          </a:xfrm>
          <a:prstGeom prst="rect">
            <a:avLst/>
          </a:prstGeom>
          <a:noFill/>
        </p:spPr>
        <p:txBody>
          <a:bodyPr wrap="square" rtlCol="0">
            <a:spAutoFit/>
          </a:bodyPr>
          <a:lstStyle/>
          <a:p>
            <a:r>
              <a:rPr kumimoji="1" lang="en-US" altLang="zh-CN" dirty="0" smtClean="0">
                <a:solidFill>
                  <a:schemeClr val="accent6">
                    <a:lumMod val="75000"/>
                  </a:schemeClr>
                </a:solidFill>
              </a:rPr>
              <a:t>Shell</a:t>
            </a:r>
            <a:endParaRPr kumimoji="1" lang="zh-CN" altLang="en-US" dirty="0">
              <a:solidFill>
                <a:schemeClr val="accent6">
                  <a:lumMod val="75000"/>
                </a:schemeClr>
              </a:solidFill>
            </a:endParaRPr>
          </a:p>
        </p:txBody>
      </p:sp>
    </p:spTree>
    <p:extLst>
      <p:ext uri="{BB962C8B-B14F-4D97-AF65-F5344CB8AC3E}">
        <p14:creationId xmlns:p14="http://schemas.microsoft.com/office/powerpoint/2010/main" val="19996075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Sensitivity </a:t>
            </a:r>
            <a:r>
              <a:rPr lang="en-US" dirty="0" smtClean="0">
                <a:solidFill>
                  <a:srgbClr val="C00000"/>
                </a:solidFill>
              </a:rPr>
              <a:t>to </a:t>
            </a:r>
            <a:r>
              <a:rPr lang="en-US" dirty="0">
                <a:solidFill>
                  <a:srgbClr val="C00000"/>
                </a:solidFill>
              </a:rPr>
              <a:t>Number of Monolayers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05773" y="1727199"/>
            <a:ext cx="2875844" cy="2688696"/>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8351" y="4173797"/>
            <a:ext cx="2827112" cy="2684203"/>
          </a:xfrm>
          <a:prstGeom prst="rect">
            <a:avLst/>
          </a:prstGeom>
        </p:spPr>
      </p:pic>
      <p:grpSp>
        <p:nvGrpSpPr>
          <p:cNvPr id="3" name="Group 2"/>
          <p:cNvGrpSpPr/>
          <p:nvPr/>
        </p:nvGrpSpPr>
        <p:grpSpPr>
          <a:xfrm>
            <a:off x="1643317" y="1680636"/>
            <a:ext cx="2852746" cy="5177364"/>
            <a:chOff x="6365787" y="1680636"/>
            <a:chExt cx="2852746" cy="5177364"/>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4667" y="1680636"/>
              <a:ext cx="2775654" cy="271964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5787" y="4173797"/>
              <a:ext cx="2852746" cy="2684203"/>
            </a:xfrm>
            <a:prstGeom prst="rect">
              <a:avLst/>
            </a:prstGeom>
          </p:spPr>
        </p:pic>
      </p:grpSp>
      <p:sp>
        <p:nvSpPr>
          <p:cNvPr id="10" name="TextBox 9"/>
          <p:cNvSpPr txBox="1"/>
          <p:nvPr/>
        </p:nvSpPr>
        <p:spPr>
          <a:xfrm>
            <a:off x="2282928" y="1320800"/>
            <a:ext cx="8523111" cy="369332"/>
          </a:xfrm>
          <a:prstGeom prst="rect">
            <a:avLst/>
          </a:prstGeom>
          <a:noFill/>
        </p:spPr>
        <p:txBody>
          <a:bodyPr wrap="square" rtlCol="0">
            <a:spAutoFit/>
          </a:bodyPr>
          <a:lstStyle/>
          <a:p>
            <a:r>
              <a:rPr lang="en-US" dirty="0" smtClean="0"/>
              <a:t>        Region A		    	  Region B		        </a:t>
            </a:r>
            <a:endParaRPr lang="en-US" dirty="0"/>
          </a:p>
        </p:txBody>
      </p:sp>
      <p:sp>
        <p:nvSpPr>
          <p:cNvPr id="11" name="TextBox 10"/>
          <p:cNvSpPr txBox="1"/>
          <p:nvPr/>
        </p:nvSpPr>
        <p:spPr>
          <a:xfrm>
            <a:off x="668621" y="2721900"/>
            <a:ext cx="974886" cy="369332"/>
          </a:xfrm>
          <a:prstGeom prst="rect">
            <a:avLst/>
          </a:prstGeom>
          <a:noFill/>
        </p:spPr>
        <p:txBody>
          <a:bodyPr wrap="square" rtlCol="0">
            <a:spAutoFit/>
          </a:bodyPr>
          <a:lstStyle/>
          <a:p>
            <a:r>
              <a:rPr lang="en-US" smtClean="0"/>
              <a:t>March</a:t>
            </a:r>
            <a:endParaRPr lang="en-US"/>
          </a:p>
        </p:txBody>
      </p:sp>
      <p:sp>
        <p:nvSpPr>
          <p:cNvPr id="12" name="TextBox 11"/>
          <p:cNvSpPr txBox="1"/>
          <p:nvPr/>
        </p:nvSpPr>
        <p:spPr>
          <a:xfrm>
            <a:off x="454129" y="5094385"/>
            <a:ext cx="1207911" cy="369332"/>
          </a:xfrm>
          <a:prstGeom prst="rect">
            <a:avLst/>
          </a:prstGeom>
          <a:noFill/>
        </p:spPr>
        <p:txBody>
          <a:bodyPr wrap="square" rtlCol="0">
            <a:spAutoFit/>
          </a:bodyPr>
          <a:lstStyle/>
          <a:p>
            <a:r>
              <a:rPr lang="en-US" dirty="0" smtClean="0"/>
              <a:t>September</a:t>
            </a:r>
            <a:endParaRPr lang="en-US" dirty="0"/>
          </a:p>
        </p:txBody>
      </p:sp>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6016" y="2645807"/>
            <a:ext cx="3721991" cy="2210122"/>
          </a:xfrm>
          <a:prstGeom prst="rect">
            <a:avLst/>
          </a:prstGeom>
        </p:spPr>
      </p:pic>
      <p:sp>
        <p:nvSpPr>
          <p:cNvPr id="31" name="TextBox 30"/>
          <p:cNvSpPr txBox="1"/>
          <p:nvPr/>
        </p:nvSpPr>
        <p:spPr>
          <a:xfrm>
            <a:off x="8852537" y="5008257"/>
            <a:ext cx="1990846" cy="1200329"/>
          </a:xfrm>
          <a:prstGeom prst="rect">
            <a:avLst/>
          </a:prstGeom>
          <a:noFill/>
        </p:spPr>
        <p:txBody>
          <a:bodyPr wrap="square" rtlCol="0">
            <a:spAutoFit/>
          </a:bodyPr>
          <a:lstStyle/>
          <a:p>
            <a:r>
              <a:rPr lang="en-US" dirty="0" smtClean="0"/>
              <a:t>1 monolayer – L1</a:t>
            </a:r>
          </a:p>
          <a:p>
            <a:r>
              <a:rPr lang="en-US" dirty="0" smtClean="0"/>
              <a:t>2 monolayers – L2</a:t>
            </a:r>
            <a:endParaRPr lang="en-US" dirty="0"/>
          </a:p>
          <a:p>
            <a:r>
              <a:rPr lang="en-US" dirty="0" smtClean="0"/>
              <a:t>4 monolayers – L4</a:t>
            </a:r>
            <a:endParaRPr lang="en-US" dirty="0"/>
          </a:p>
          <a:p>
            <a:r>
              <a:rPr lang="en-US" dirty="0" smtClean="0"/>
              <a:t>8 monolayers – L8</a:t>
            </a:r>
            <a:endParaRPr lang="en-US" dirty="0"/>
          </a:p>
        </p:txBody>
      </p:sp>
    </p:spTree>
    <p:extLst>
      <p:ext uri="{BB962C8B-B14F-4D97-AF65-F5344CB8AC3E}">
        <p14:creationId xmlns:p14="http://schemas.microsoft.com/office/powerpoint/2010/main" val="11416161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Region A - 859hPa</a:t>
            </a:r>
            <a:endParaRPr lang="en-US" dirty="0">
              <a:solidFill>
                <a:srgbClr val="C00000"/>
              </a:solidFill>
            </a:endParaRPr>
          </a:p>
        </p:txBody>
      </p:sp>
      <p:grpSp>
        <p:nvGrpSpPr>
          <p:cNvPr id="18" name="Group 17"/>
          <p:cNvGrpSpPr/>
          <p:nvPr/>
        </p:nvGrpSpPr>
        <p:grpSpPr>
          <a:xfrm>
            <a:off x="1299669" y="1390325"/>
            <a:ext cx="9018375" cy="5241410"/>
            <a:chOff x="1299669" y="1390325"/>
            <a:chExt cx="9018375" cy="5241410"/>
          </a:xfrm>
        </p:grpSpPr>
        <p:sp>
          <p:nvSpPr>
            <p:cNvPr id="8" name="TextBox 7"/>
            <p:cNvSpPr txBox="1"/>
            <p:nvPr/>
          </p:nvSpPr>
          <p:spPr>
            <a:xfrm>
              <a:off x="3934127" y="1390325"/>
              <a:ext cx="974886" cy="369332"/>
            </a:xfrm>
            <a:prstGeom prst="rect">
              <a:avLst/>
            </a:prstGeom>
            <a:noFill/>
          </p:spPr>
          <p:txBody>
            <a:bodyPr wrap="square" rtlCol="0">
              <a:spAutoFit/>
            </a:bodyPr>
            <a:lstStyle/>
            <a:p>
              <a:r>
                <a:rPr lang="en-US" dirty="0" smtClean="0"/>
                <a:t>March</a:t>
              </a:r>
              <a:endParaRPr lang="en-US" dirty="0"/>
            </a:p>
          </p:txBody>
        </p:sp>
        <p:sp>
          <p:nvSpPr>
            <p:cNvPr id="9" name="TextBox 8"/>
            <p:cNvSpPr txBox="1"/>
            <p:nvPr/>
          </p:nvSpPr>
          <p:spPr>
            <a:xfrm>
              <a:off x="7229697" y="1423148"/>
              <a:ext cx="1207911" cy="369332"/>
            </a:xfrm>
            <a:prstGeom prst="rect">
              <a:avLst/>
            </a:prstGeom>
            <a:noFill/>
          </p:spPr>
          <p:txBody>
            <a:bodyPr wrap="square" rtlCol="0">
              <a:spAutoFit/>
            </a:bodyPr>
            <a:lstStyle/>
            <a:p>
              <a:r>
                <a:rPr lang="en-US" dirty="0" smtClean="0"/>
                <a:t>September</a:t>
              </a:r>
              <a:endParaRPr lang="en-US" dirty="0"/>
            </a:p>
          </p:txBody>
        </p:sp>
        <p:sp>
          <p:nvSpPr>
            <p:cNvPr id="10" name="TextBox 9"/>
            <p:cNvSpPr txBox="1"/>
            <p:nvPr/>
          </p:nvSpPr>
          <p:spPr>
            <a:xfrm>
              <a:off x="2167467" y="2427111"/>
              <a:ext cx="606319" cy="372533"/>
            </a:xfrm>
            <a:prstGeom prst="rect">
              <a:avLst/>
            </a:prstGeom>
            <a:noFill/>
          </p:spPr>
          <p:txBody>
            <a:bodyPr wrap="square" rtlCol="0">
              <a:spAutoFit/>
            </a:bodyPr>
            <a:lstStyle/>
            <a:p>
              <a:r>
                <a:rPr lang="en-US" dirty="0" smtClean="0"/>
                <a:t>L1</a:t>
              </a:r>
              <a:endParaRPr lang="en-US" dirty="0"/>
            </a:p>
          </p:txBody>
        </p:sp>
        <p:sp>
          <p:nvSpPr>
            <p:cNvPr id="11" name="TextBox 10"/>
            <p:cNvSpPr txBox="1"/>
            <p:nvPr/>
          </p:nvSpPr>
          <p:spPr>
            <a:xfrm>
              <a:off x="2152897" y="4001911"/>
              <a:ext cx="606319" cy="372533"/>
            </a:xfrm>
            <a:prstGeom prst="rect">
              <a:avLst/>
            </a:prstGeom>
            <a:noFill/>
          </p:spPr>
          <p:txBody>
            <a:bodyPr wrap="square" rtlCol="0">
              <a:spAutoFit/>
            </a:bodyPr>
            <a:lstStyle/>
            <a:p>
              <a:r>
                <a:rPr lang="en-US" dirty="0" smtClean="0"/>
                <a:t>L8</a:t>
              </a:r>
              <a:endParaRPr lang="en-US" dirty="0"/>
            </a:p>
          </p:txBody>
        </p:sp>
        <p:sp>
          <p:nvSpPr>
            <p:cNvPr id="12" name="TextBox 11"/>
            <p:cNvSpPr txBox="1"/>
            <p:nvPr/>
          </p:nvSpPr>
          <p:spPr>
            <a:xfrm>
              <a:off x="1299669" y="5398412"/>
              <a:ext cx="1332089" cy="923330"/>
            </a:xfrm>
            <a:prstGeom prst="rect">
              <a:avLst/>
            </a:prstGeom>
            <a:noFill/>
          </p:spPr>
          <p:txBody>
            <a:bodyPr wrap="square" rtlCol="0">
              <a:spAutoFit/>
            </a:bodyPr>
            <a:lstStyle/>
            <a:p>
              <a:r>
                <a:rPr lang="en-US" dirty="0"/>
                <a:t>Relative </a:t>
              </a:r>
            </a:p>
            <a:p>
              <a:r>
                <a:rPr lang="en-US" dirty="0"/>
                <a:t>Differences</a:t>
              </a:r>
            </a:p>
            <a:p>
              <a:r>
                <a:rPr lang="en-US" dirty="0"/>
                <a:t>(L1-L8)/L8</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945" y="2002855"/>
              <a:ext cx="3842095" cy="293847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410" y="1970032"/>
              <a:ext cx="3872320" cy="2971301"/>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2945" y="4910235"/>
              <a:ext cx="3975099" cy="17215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4288" y="4974156"/>
              <a:ext cx="3808820" cy="1638202"/>
            </a:xfrm>
            <a:prstGeom prst="rect">
              <a:avLst/>
            </a:prstGeom>
          </p:spPr>
        </p:pic>
      </p:gr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8414" y="32941"/>
            <a:ext cx="3342455" cy="1984753"/>
          </a:xfrm>
          <a:prstGeom prst="rect">
            <a:avLst/>
          </a:prstGeom>
        </p:spPr>
      </p:pic>
      <p:sp>
        <p:nvSpPr>
          <p:cNvPr id="5" name="Oval 4"/>
          <p:cNvSpPr/>
          <p:nvPr/>
        </p:nvSpPr>
        <p:spPr>
          <a:xfrm>
            <a:off x="10318044" y="173620"/>
            <a:ext cx="886250" cy="5324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2451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Region B - 859hPa</a:t>
            </a:r>
            <a:endParaRPr lang="en-US" dirty="0">
              <a:solidFill>
                <a:srgbClr val="C00000"/>
              </a:solidFill>
            </a:endParaRPr>
          </a:p>
        </p:txBody>
      </p:sp>
      <p:grpSp>
        <p:nvGrpSpPr>
          <p:cNvPr id="14" name="Group 13"/>
          <p:cNvGrpSpPr/>
          <p:nvPr/>
        </p:nvGrpSpPr>
        <p:grpSpPr>
          <a:xfrm>
            <a:off x="1605844" y="1390325"/>
            <a:ext cx="8129524" cy="5467675"/>
            <a:chOff x="172155" y="1390325"/>
            <a:chExt cx="8129524" cy="5467675"/>
          </a:xfrm>
        </p:grpSpPr>
        <p:grpSp>
          <p:nvGrpSpPr>
            <p:cNvPr id="13" name="Group 12"/>
            <p:cNvGrpSpPr/>
            <p:nvPr/>
          </p:nvGrpSpPr>
          <p:grpSpPr>
            <a:xfrm>
              <a:off x="1267140" y="1724555"/>
              <a:ext cx="7034539" cy="5133445"/>
              <a:chOff x="1267140" y="1724555"/>
              <a:chExt cx="7034539" cy="5133445"/>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097" y="1759657"/>
                <a:ext cx="3295570" cy="33314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130" y="1724555"/>
                <a:ext cx="3238681" cy="341728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7140" y="5024349"/>
                <a:ext cx="3441483" cy="183365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9257" y="5068534"/>
                <a:ext cx="3392422" cy="1766887"/>
              </a:xfrm>
              <a:prstGeom prst="rect">
                <a:avLst/>
              </a:prstGeom>
            </p:spPr>
          </p:pic>
        </p:grpSp>
        <p:sp>
          <p:nvSpPr>
            <p:cNvPr id="8" name="TextBox 7"/>
            <p:cNvSpPr txBox="1"/>
            <p:nvPr/>
          </p:nvSpPr>
          <p:spPr>
            <a:xfrm>
              <a:off x="2500438" y="1390325"/>
              <a:ext cx="974886" cy="369332"/>
            </a:xfrm>
            <a:prstGeom prst="rect">
              <a:avLst/>
            </a:prstGeom>
            <a:noFill/>
          </p:spPr>
          <p:txBody>
            <a:bodyPr wrap="square" rtlCol="0">
              <a:spAutoFit/>
            </a:bodyPr>
            <a:lstStyle/>
            <a:p>
              <a:r>
                <a:rPr lang="en-US" dirty="0" smtClean="0"/>
                <a:t>March</a:t>
              </a:r>
              <a:endParaRPr lang="en-US" dirty="0"/>
            </a:p>
          </p:txBody>
        </p:sp>
        <p:sp>
          <p:nvSpPr>
            <p:cNvPr id="9" name="TextBox 8"/>
            <p:cNvSpPr txBox="1"/>
            <p:nvPr/>
          </p:nvSpPr>
          <p:spPr>
            <a:xfrm>
              <a:off x="5796008" y="1423148"/>
              <a:ext cx="1207911" cy="369332"/>
            </a:xfrm>
            <a:prstGeom prst="rect">
              <a:avLst/>
            </a:prstGeom>
            <a:noFill/>
          </p:spPr>
          <p:txBody>
            <a:bodyPr wrap="square" rtlCol="0">
              <a:spAutoFit/>
            </a:bodyPr>
            <a:lstStyle/>
            <a:p>
              <a:r>
                <a:rPr lang="en-US" dirty="0" smtClean="0"/>
                <a:t>September</a:t>
              </a:r>
              <a:endParaRPr lang="en-US" dirty="0"/>
            </a:p>
          </p:txBody>
        </p:sp>
        <p:sp>
          <p:nvSpPr>
            <p:cNvPr id="10" name="TextBox 9"/>
            <p:cNvSpPr txBox="1"/>
            <p:nvPr/>
          </p:nvSpPr>
          <p:spPr>
            <a:xfrm>
              <a:off x="733778" y="2427111"/>
              <a:ext cx="606319" cy="372533"/>
            </a:xfrm>
            <a:prstGeom prst="rect">
              <a:avLst/>
            </a:prstGeom>
            <a:noFill/>
          </p:spPr>
          <p:txBody>
            <a:bodyPr wrap="square" rtlCol="0">
              <a:spAutoFit/>
            </a:bodyPr>
            <a:lstStyle/>
            <a:p>
              <a:r>
                <a:rPr lang="en-US" dirty="0" smtClean="0"/>
                <a:t>L1</a:t>
              </a:r>
              <a:endParaRPr lang="en-US" dirty="0"/>
            </a:p>
          </p:txBody>
        </p:sp>
        <p:sp>
          <p:nvSpPr>
            <p:cNvPr id="11" name="TextBox 10"/>
            <p:cNvSpPr txBox="1"/>
            <p:nvPr/>
          </p:nvSpPr>
          <p:spPr>
            <a:xfrm>
              <a:off x="719208" y="4001911"/>
              <a:ext cx="606319" cy="372533"/>
            </a:xfrm>
            <a:prstGeom prst="rect">
              <a:avLst/>
            </a:prstGeom>
            <a:noFill/>
          </p:spPr>
          <p:txBody>
            <a:bodyPr wrap="square" rtlCol="0">
              <a:spAutoFit/>
            </a:bodyPr>
            <a:lstStyle/>
            <a:p>
              <a:r>
                <a:rPr lang="en-US" dirty="0" smtClean="0"/>
                <a:t>L8</a:t>
              </a:r>
              <a:endParaRPr lang="en-US" dirty="0"/>
            </a:p>
          </p:txBody>
        </p:sp>
        <p:sp>
          <p:nvSpPr>
            <p:cNvPr id="12" name="TextBox 11"/>
            <p:cNvSpPr txBox="1"/>
            <p:nvPr/>
          </p:nvSpPr>
          <p:spPr>
            <a:xfrm>
              <a:off x="172155" y="5504370"/>
              <a:ext cx="1332089" cy="923330"/>
            </a:xfrm>
            <a:prstGeom prst="rect">
              <a:avLst/>
            </a:prstGeom>
            <a:noFill/>
          </p:spPr>
          <p:txBody>
            <a:bodyPr wrap="square" rtlCol="0">
              <a:spAutoFit/>
            </a:bodyPr>
            <a:lstStyle/>
            <a:p>
              <a:r>
                <a:rPr lang="en-US" dirty="0"/>
                <a:t>Relative </a:t>
              </a:r>
            </a:p>
            <a:p>
              <a:r>
                <a:rPr lang="en-US" dirty="0"/>
                <a:t>Differences</a:t>
              </a:r>
            </a:p>
            <a:p>
              <a:r>
                <a:rPr lang="en-US" dirty="0"/>
                <a:t>(L1-L8)/L8</a:t>
              </a:r>
            </a:p>
          </p:txBody>
        </p:sp>
      </p:gr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1012" y="-59658"/>
            <a:ext cx="3342455" cy="1984753"/>
          </a:xfrm>
          <a:prstGeom prst="rect">
            <a:avLst/>
          </a:prstGeom>
        </p:spPr>
      </p:pic>
      <p:sp>
        <p:nvSpPr>
          <p:cNvPr id="16" name="Oval 15"/>
          <p:cNvSpPr/>
          <p:nvPr/>
        </p:nvSpPr>
        <p:spPr>
          <a:xfrm>
            <a:off x="8849118" y="666500"/>
            <a:ext cx="886250" cy="5324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1431905" y="666500"/>
            <a:ext cx="698423" cy="5324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5847108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Region C - 859hPa</a:t>
            </a:r>
            <a:endParaRPr lang="en-US" dirty="0">
              <a:solidFill>
                <a:srgbClr val="C00000"/>
              </a:solidFill>
            </a:endParaRPr>
          </a:p>
        </p:txBody>
      </p:sp>
      <p:grpSp>
        <p:nvGrpSpPr>
          <p:cNvPr id="18" name="Group 17"/>
          <p:cNvGrpSpPr/>
          <p:nvPr/>
        </p:nvGrpSpPr>
        <p:grpSpPr>
          <a:xfrm>
            <a:off x="1804581" y="1390325"/>
            <a:ext cx="7433658" cy="5394297"/>
            <a:chOff x="1804581" y="1390325"/>
            <a:chExt cx="7433658" cy="5394297"/>
          </a:xfrm>
        </p:grpSpPr>
        <p:sp>
          <p:nvSpPr>
            <p:cNvPr id="10" name="TextBox 9"/>
            <p:cNvSpPr txBox="1"/>
            <p:nvPr/>
          </p:nvSpPr>
          <p:spPr>
            <a:xfrm>
              <a:off x="2167467" y="2427111"/>
              <a:ext cx="606319" cy="372533"/>
            </a:xfrm>
            <a:prstGeom prst="rect">
              <a:avLst/>
            </a:prstGeom>
            <a:noFill/>
          </p:spPr>
          <p:txBody>
            <a:bodyPr wrap="square" rtlCol="0">
              <a:spAutoFit/>
            </a:bodyPr>
            <a:lstStyle/>
            <a:p>
              <a:r>
                <a:rPr lang="en-US" dirty="0" smtClean="0"/>
                <a:t>L1</a:t>
              </a:r>
              <a:endParaRPr lang="en-US" dirty="0"/>
            </a:p>
          </p:txBody>
        </p:sp>
        <p:sp>
          <p:nvSpPr>
            <p:cNvPr id="11" name="TextBox 10"/>
            <p:cNvSpPr txBox="1"/>
            <p:nvPr/>
          </p:nvSpPr>
          <p:spPr>
            <a:xfrm>
              <a:off x="2152897" y="4001911"/>
              <a:ext cx="606319" cy="372533"/>
            </a:xfrm>
            <a:prstGeom prst="rect">
              <a:avLst/>
            </a:prstGeom>
            <a:noFill/>
          </p:spPr>
          <p:txBody>
            <a:bodyPr wrap="square" rtlCol="0">
              <a:spAutoFit/>
            </a:bodyPr>
            <a:lstStyle/>
            <a:p>
              <a:r>
                <a:rPr lang="en-US" dirty="0" smtClean="0"/>
                <a:t>L8</a:t>
              </a:r>
              <a:endParaRPr lang="en-US" dirty="0"/>
            </a:p>
          </p:txBody>
        </p:sp>
        <p:sp>
          <p:nvSpPr>
            <p:cNvPr id="12" name="TextBox 11"/>
            <p:cNvSpPr txBox="1"/>
            <p:nvPr/>
          </p:nvSpPr>
          <p:spPr>
            <a:xfrm>
              <a:off x="1804581" y="5503890"/>
              <a:ext cx="1332089" cy="923330"/>
            </a:xfrm>
            <a:prstGeom prst="rect">
              <a:avLst/>
            </a:prstGeom>
            <a:noFill/>
          </p:spPr>
          <p:txBody>
            <a:bodyPr wrap="square" rtlCol="0">
              <a:spAutoFit/>
            </a:bodyPr>
            <a:lstStyle/>
            <a:p>
              <a:r>
                <a:rPr lang="en-US" dirty="0" smtClean="0"/>
                <a:t>Relative </a:t>
              </a:r>
            </a:p>
            <a:p>
              <a:r>
                <a:rPr lang="en-US" dirty="0" smtClean="0"/>
                <a:t>Differences</a:t>
              </a:r>
              <a:endParaRPr lang="en-US" dirty="0"/>
            </a:p>
            <a:p>
              <a:r>
                <a:rPr lang="en-US" dirty="0" smtClean="0"/>
                <a:t>(L1-L8)/L8</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466" y="1600376"/>
              <a:ext cx="2786197" cy="35533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126" y="1690688"/>
              <a:ext cx="2635113" cy="3416764"/>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1405" y="4978720"/>
              <a:ext cx="2615928" cy="1803405"/>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3125" y="4961822"/>
              <a:ext cx="2575695" cy="1822800"/>
            </a:xfrm>
            <a:prstGeom prst="rect">
              <a:avLst/>
            </a:prstGeom>
          </p:spPr>
        </p:pic>
        <p:sp>
          <p:nvSpPr>
            <p:cNvPr id="8" name="TextBox 7"/>
            <p:cNvSpPr txBox="1"/>
            <p:nvPr/>
          </p:nvSpPr>
          <p:spPr>
            <a:xfrm>
              <a:off x="3934127" y="1390325"/>
              <a:ext cx="974886" cy="369332"/>
            </a:xfrm>
            <a:prstGeom prst="rect">
              <a:avLst/>
            </a:prstGeom>
            <a:noFill/>
          </p:spPr>
          <p:txBody>
            <a:bodyPr wrap="square" rtlCol="0">
              <a:spAutoFit/>
            </a:bodyPr>
            <a:lstStyle/>
            <a:p>
              <a:r>
                <a:rPr lang="en-US" dirty="0" smtClean="0"/>
                <a:t>March</a:t>
              </a:r>
              <a:endParaRPr lang="en-US" dirty="0"/>
            </a:p>
          </p:txBody>
        </p:sp>
        <p:sp>
          <p:nvSpPr>
            <p:cNvPr id="9" name="TextBox 8"/>
            <p:cNvSpPr txBox="1"/>
            <p:nvPr/>
          </p:nvSpPr>
          <p:spPr>
            <a:xfrm>
              <a:off x="7229697" y="1423148"/>
              <a:ext cx="1207911" cy="369332"/>
            </a:xfrm>
            <a:prstGeom prst="rect">
              <a:avLst/>
            </a:prstGeom>
            <a:noFill/>
          </p:spPr>
          <p:txBody>
            <a:bodyPr wrap="square" rtlCol="0">
              <a:spAutoFit/>
            </a:bodyPr>
            <a:lstStyle/>
            <a:p>
              <a:r>
                <a:rPr lang="en-US" dirty="0" smtClean="0"/>
                <a:t>September</a:t>
              </a:r>
              <a:endParaRPr lang="en-US" dirty="0"/>
            </a:p>
          </p:txBody>
        </p:sp>
      </p:grpSp>
    </p:spTree>
    <p:extLst>
      <p:ext uri="{BB962C8B-B14F-4D97-AF65-F5344CB8AC3E}">
        <p14:creationId xmlns:p14="http://schemas.microsoft.com/office/powerpoint/2010/main" val="15815398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solidFill>
                  <a:srgbClr val="C00000"/>
                </a:solidFill>
              </a:rPr>
              <a:t>Outline</a:t>
            </a:r>
            <a:endParaRPr kumimoji="1" lang="zh-CN" altLang="en-US" dirty="0">
              <a:solidFill>
                <a:srgbClr val="C00000"/>
              </a:solidFill>
            </a:endParaRPr>
          </a:p>
        </p:txBody>
      </p:sp>
      <p:sp>
        <p:nvSpPr>
          <p:cNvPr id="3" name="内容占位符 2"/>
          <p:cNvSpPr>
            <a:spLocks noGrp="1"/>
          </p:cNvSpPr>
          <p:nvPr>
            <p:ph idx="1"/>
          </p:nvPr>
        </p:nvSpPr>
        <p:spPr/>
        <p:txBody>
          <a:bodyPr>
            <a:normAutofit fontScale="92500" lnSpcReduction="20000"/>
          </a:bodyPr>
          <a:lstStyle/>
          <a:p>
            <a:r>
              <a:rPr kumimoji="1" lang="en-US" altLang="zh-CN" dirty="0"/>
              <a:t>Model: cesm1_2_2_CAMChem</a:t>
            </a:r>
          </a:p>
          <a:p>
            <a:pPr lvl="1"/>
            <a:r>
              <a:rPr kumimoji="1" lang="en-US" altLang="zh-CN" dirty="0" err="1" smtClean="0"/>
              <a:t>Compset</a:t>
            </a:r>
            <a:r>
              <a:rPr kumimoji="1" lang="en-US" altLang="zh-CN" dirty="0" smtClean="0"/>
              <a:t>: MAM4+chemistry </a:t>
            </a:r>
            <a:r>
              <a:rPr kumimoji="1" lang="en-US" altLang="zh-CN" dirty="0"/>
              <a:t>(FSTRATMAM4).</a:t>
            </a:r>
          </a:p>
          <a:p>
            <a:pPr lvl="1"/>
            <a:r>
              <a:rPr kumimoji="1" lang="en-US" altLang="zh-CN" dirty="0"/>
              <a:t>Time period: </a:t>
            </a:r>
            <a:r>
              <a:rPr kumimoji="1" lang="en-US" altLang="zh-CN" dirty="0" smtClean="0"/>
              <a:t>year 2000</a:t>
            </a:r>
            <a:endParaRPr kumimoji="1" lang="en-US" altLang="zh-CN" dirty="0"/>
          </a:p>
          <a:p>
            <a:pPr lvl="1"/>
            <a:r>
              <a:rPr lang="en-US" altLang="zh-CN" dirty="0" smtClean="0"/>
              <a:t>interactive </a:t>
            </a:r>
            <a:r>
              <a:rPr lang="en-US" altLang="zh-CN" dirty="0"/>
              <a:t>meteorology field</a:t>
            </a:r>
            <a:r>
              <a:rPr lang="zh-CN" altLang="zh-CN" dirty="0"/>
              <a:t>－</a:t>
            </a:r>
            <a:r>
              <a:rPr lang="en-US" altLang="zh-CN" dirty="0"/>
              <a:t>online;</a:t>
            </a:r>
            <a:r>
              <a:rPr lang="zh-CN" altLang="zh-CN" dirty="0"/>
              <a:t> </a:t>
            </a:r>
            <a:endParaRPr lang="en-US" altLang="zh-CN" dirty="0"/>
          </a:p>
          <a:p>
            <a:r>
              <a:rPr kumimoji="1" lang="en-US" altLang="zh-CN" dirty="0" smtClean="0"/>
              <a:t>Emission</a:t>
            </a:r>
            <a:r>
              <a:rPr kumimoji="1" lang="en-US" altLang="zh-CN" dirty="0"/>
              <a:t>: </a:t>
            </a:r>
          </a:p>
          <a:p>
            <a:pPr lvl="1"/>
            <a:r>
              <a:rPr kumimoji="1" lang="en-US" dirty="0"/>
              <a:t>Elevated: </a:t>
            </a:r>
            <a:r>
              <a:rPr lang="en-US" dirty="0"/>
              <a:t>ar5_mam3_bc_elev_1850-2010_c20100902_v12.nc’</a:t>
            </a:r>
          </a:p>
          <a:p>
            <a:pPr lvl="1"/>
            <a:r>
              <a:rPr lang="en-US" dirty="0"/>
              <a:t>Surface: ar5_mam3_bc_surf_1850-2010_c20100902_v12.nc’</a:t>
            </a:r>
          </a:p>
          <a:p>
            <a:pPr lvl="1"/>
            <a:endParaRPr kumimoji="1" lang="en-US" altLang="zh-CN" dirty="0"/>
          </a:p>
          <a:p>
            <a:r>
              <a:rPr kumimoji="1" lang="en-US" altLang="zh-CN" dirty="0" smtClean="0"/>
              <a:t>Spatial distribution of aerosol species;</a:t>
            </a:r>
          </a:p>
          <a:p>
            <a:r>
              <a:rPr kumimoji="1" lang="en-US" altLang="zh-CN" dirty="0" err="1"/>
              <a:t>H</a:t>
            </a:r>
            <a:r>
              <a:rPr kumimoji="1" lang="en-US" altLang="zh-CN" dirty="0" err="1" smtClean="0"/>
              <a:t>ygroscopicity</a:t>
            </a:r>
            <a:r>
              <a:rPr kumimoji="1" lang="en-US" altLang="zh-CN" dirty="0" smtClean="0"/>
              <a:t> for </a:t>
            </a:r>
            <a:r>
              <a:rPr kumimoji="1" lang="en-US" altLang="zh-CN" dirty="0"/>
              <a:t>accumulation and primary carbon modes</a:t>
            </a:r>
            <a:r>
              <a:rPr kumimoji="1" lang="en-US" altLang="zh-CN" dirty="0" smtClean="0"/>
              <a:t>;</a:t>
            </a:r>
          </a:p>
          <a:p>
            <a:r>
              <a:rPr kumimoji="1" lang="en-US" altLang="zh-CN" dirty="0"/>
              <a:t>S</a:t>
            </a:r>
            <a:r>
              <a:rPr kumimoji="1" lang="en-US" altLang="zh-CN" dirty="0" smtClean="0"/>
              <a:t>ensitivity of MAM4 to aging criterion;</a:t>
            </a:r>
          </a:p>
          <a:p>
            <a:r>
              <a:rPr kumimoji="1" lang="en-US" altLang="zh-CN" dirty="0"/>
              <a:t>D</a:t>
            </a:r>
            <a:r>
              <a:rPr kumimoji="1" lang="en-US" altLang="zh-CN" dirty="0" smtClean="0"/>
              <a:t>iagnose aging timescales;</a:t>
            </a:r>
          </a:p>
          <a:p>
            <a:endParaRPr kumimoji="1" lang="zh-CN" altLang="en-US" dirty="0"/>
          </a:p>
        </p:txBody>
      </p:sp>
    </p:spTree>
    <p:extLst>
      <p:ext uri="{BB962C8B-B14F-4D97-AF65-F5344CB8AC3E}">
        <p14:creationId xmlns:p14="http://schemas.microsoft.com/office/powerpoint/2010/main" val="5988455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BC Wet Deposition Flux</a:t>
            </a:r>
            <a:endParaRPr lang="en-US" dirty="0">
              <a:solidFill>
                <a:srgbClr val="C00000"/>
              </a:solidFill>
            </a:endParaRPr>
          </a:p>
        </p:txBody>
      </p:sp>
      <p:grpSp>
        <p:nvGrpSpPr>
          <p:cNvPr id="17" name="Group 16"/>
          <p:cNvGrpSpPr/>
          <p:nvPr/>
        </p:nvGrpSpPr>
        <p:grpSpPr>
          <a:xfrm>
            <a:off x="937143" y="1192192"/>
            <a:ext cx="9155981" cy="5476328"/>
            <a:chOff x="937143" y="1588562"/>
            <a:chExt cx="8866613" cy="5079958"/>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1793" y="1773228"/>
              <a:ext cx="3361963" cy="325935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345" y="1888808"/>
              <a:ext cx="3271617" cy="314377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1793" y="4933344"/>
              <a:ext cx="3361963" cy="1712029"/>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6129" y="4956491"/>
              <a:ext cx="3301771" cy="1712029"/>
            </a:xfrm>
            <a:prstGeom prst="rect">
              <a:avLst/>
            </a:prstGeom>
          </p:spPr>
        </p:pic>
        <p:sp>
          <p:nvSpPr>
            <p:cNvPr id="12" name="TextBox 11"/>
            <p:cNvSpPr txBox="1"/>
            <p:nvPr/>
          </p:nvSpPr>
          <p:spPr>
            <a:xfrm>
              <a:off x="3338619" y="1639269"/>
              <a:ext cx="974886" cy="369332"/>
            </a:xfrm>
            <a:prstGeom prst="rect">
              <a:avLst/>
            </a:prstGeom>
            <a:noFill/>
          </p:spPr>
          <p:txBody>
            <a:bodyPr wrap="square" rtlCol="0">
              <a:spAutoFit/>
            </a:bodyPr>
            <a:lstStyle/>
            <a:p>
              <a:r>
                <a:rPr lang="en-US" dirty="0" smtClean="0"/>
                <a:t>March</a:t>
              </a:r>
              <a:endParaRPr lang="en-US" dirty="0"/>
            </a:p>
          </p:txBody>
        </p:sp>
        <p:sp>
          <p:nvSpPr>
            <p:cNvPr id="13" name="TextBox 12"/>
            <p:cNvSpPr txBox="1"/>
            <p:nvPr/>
          </p:nvSpPr>
          <p:spPr>
            <a:xfrm>
              <a:off x="7476425" y="1588562"/>
              <a:ext cx="1207911" cy="369332"/>
            </a:xfrm>
            <a:prstGeom prst="rect">
              <a:avLst/>
            </a:prstGeom>
            <a:noFill/>
          </p:spPr>
          <p:txBody>
            <a:bodyPr wrap="square" rtlCol="0">
              <a:spAutoFit/>
            </a:bodyPr>
            <a:lstStyle/>
            <a:p>
              <a:r>
                <a:rPr lang="en-US" dirty="0" smtClean="0"/>
                <a:t>September</a:t>
              </a:r>
              <a:endParaRPr lang="en-US" dirty="0"/>
            </a:p>
          </p:txBody>
        </p:sp>
        <p:sp>
          <p:nvSpPr>
            <p:cNvPr id="14" name="TextBox 13"/>
            <p:cNvSpPr txBox="1"/>
            <p:nvPr/>
          </p:nvSpPr>
          <p:spPr>
            <a:xfrm>
              <a:off x="1582064" y="2367494"/>
              <a:ext cx="592574" cy="372533"/>
            </a:xfrm>
            <a:prstGeom prst="rect">
              <a:avLst/>
            </a:prstGeom>
            <a:noFill/>
          </p:spPr>
          <p:txBody>
            <a:bodyPr wrap="square" rtlCol="0">
              <a:spAutoFit/>
            </a:bodyPr>
            <a:lstStyle/>
            <a:p>
              <a:r>
                <a:rPr lang="en-US" dirty="0" smtClean="0"/>
                <a:t>L1</a:t>
              </a:r>
              <a:endParaRPr lang="en-US" dirty="0"/>
            </a:p>
          </p:txBody>
        </p:sp>
        <p:sp>
          <p:nvSpPr>
            <p:cNvPr id="15" name="TextBox 14"/>
            <p:cNvSpPr txBox="1"/>
            <p:nvPr/>
          </p:nvSpPr>
          <p:spPr>
            <a:xfrm>
              <a:off x="1567825" y="3942294"/>
              <a:ext cx="592574" cy="372533"/>
            </a:xfrm>
            <a:prstGeom prst="rect">
              <a:avLst/>
            </a:prstGeom>
            <a:noFill/>
          </p:spPr>
          <p:txBody>
            <a:bodyPr wrap="square" rtlCol="0">
              <a:spAutoFit/>
            </a:bodyPr>
            <a:lstStyle/>
            <a:p>
              <a:r>
                <a:rPr lang="en-US" dirty="0" smtClean="0"/>
                <a:t>L8</a:t>
              </a:r>
              <a:endParaRPr lang="en-US" dirty="0"/>
            </a:p>
          </p:txBody>
        </p:sp>
        <p:sp>
          <p:nvSpPr>
            <p:cNvPr id="16" name="TextBox 15"/>
            <p:cNvSpPr txBox="1"/>
            <p:nvPr/>
          </p:nvSpPr>
          <p:spPr>
            <a:xfrm>
              <a:off x="937143" y="5338795"/>
              <a:ext cx="1301892" cy="923330"/>
            </a:xfrm>
            <a:prstGeom prst="rect">
              <a:avLst/>
            </a:prstGeom>
            <a:noFill/>
          </p:spPr>
          <p:txBody>
            <a:bodyPr wrap="square" rtlCol="0">
              <a:spAutoFit/>
            </a:bodyPr>
            <a:lstStyle/>
            <a:p>
              <a:r>
                <a:rPr lang="en-US" dirty="0"/>
                <a:t>Relative </a:t>
              </a:r>
            </a:p>
            <a:p>
              <a:r>
                <a:rPr lang="en-US" dirty="0"/>
                <a:t>Differences</a:t>
              </a:r>
            </a:p>
            <a:p>
              <a:r>
                <a:rPr lang="en-US" dirty="0"/>
                <a:t>(L1-L8)/L8</a:t>
              </a:r>
            </a:p>
          </p:txBody>
        </p:sp>
      </p:grpSp>
    </p:spTree>
    <p:extLst>
      <p:ext uri="{BB962C8B-B14F-4D97-AF65-F5344CB8AC3E}">
        <p14:creationId xmlns:p14="http://schemas.microsoft.com/office/powerpoint/2010/main" val="18213519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Monolayer Impact on Aging Timescales</a:t>
            </a:r>
            <a:endParaRPr lang="en-US" dirty="0">
              <a:solidFill>
                <a:srgbClr val="C00000"/>
              </a:solidFill>
            </a:endParaRPr>
          </a:p>
        </p:txBody>
      </p:sp>
      <p:grpSp>
        <p:nvGrpSpPr>
          <p:cNvPr id="13" name="Group 12"/>
          <p:cNvGrpSpPr/>
          <p:nvPr/>
        </p:nvGrpSpPr>
        <p:grpSpPr>
          <a:xfrm>
            <a:off x="427857" y="1435261"/>
            <a:ext cx="8484647" cy="5227186"/>
            <a:chOff x="798249" y="1435261"/>
            <a:chExt cx="8484647" cy="5227186"/>
          </a:xfrm>
        </p:grpSpPr>
        <p:grpSp>
          <p:nvGrpSpPr>
            <p:cNvPr id="6" name="Group 5"/>
            <p:cNvGrpSpPr/>
            <p:nvPr/>
          </p:nvGrpSpPr>
          <p:grpSpPr>
            <a:xfrm>
              <a:off x="2142089" y="1435261"/>
              <a:ext cx="7140807" cy="5227186"/>
              <a:chOff x="1158241" y="938967"/>
              <a:chExt cx="7719541" cy="572348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9631" y="1402753"/>
                <a:ext cx="3588151" cy="523158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41" y="1308299"/>
                <a:ext cx="3656828" cy="5354148"/>
              </a:xfrm>
              <a:prstGeom prst="rect">
                <a:avLst/>
              </a:prstGeom>
            </p:spPr>
          </p:pic>
          <p:sp>
            <p:nvSpPr>
              <p:cNvPr id="9" name="TextBox 8"/>
              <p:cNvSpPr txBox="1"/>
              <p:nvPr/>
            </p:nvSpPr>
            <p:spPr>
              <a:xfrm>
                <a:off x="2201504" y="938967"/>
                <a:ext cx="5414637" cy="404398"/>
              </a:xfrm>
              <a:prstGeom prst="rect">
                <a:avLst/>
              </a:prstGeom>
              <a:noFill/>
            </p:spPr>
            <p:txBody>
              <a:bodyPr wrap="square" rtlCol="0">
                <a:spAutoFit/>
              </a:bodyPr>
              <a:lstStyle/>
              <a:p>
                <a:r>
                  <a:rPr lang="en-US" dirty="0" smtClean="0"/>
                  <a:t>March	</a:t>
                </a:r>
                <a:r>
                  <a:rPr lang="en-US" dirty="0"/>
                  <a:t> </a:t>
                </a:r>
                <a:r>
                  <a:rPr lang="en-US" dirty="0" smtClean="0"/>
                  <a:t>		                September</a:t>
                </a:r>
                <a:endParaRPr lang="en-US" dirty="0"/>
              </a:p>
            </p:txBody>
          </p:sp>
        </p:grpSp>
        <p:sp>
          <p:nvSpPr>
            <p:cNvPr id="10" name="TextBox 9"/>
            <p:cNvSpPr txBox="1"/>
            <p:nvPr/>
          </p:nvSpPr>
          <p:spPr>
            <a:xfrm>
              <a:off x="1176951" y="2367494"/>
              <a:ext cx="592574" cy="372533"/>
            </a:xfrm>
            <a:prstGeom prst="rect">
              <a:avLst/>
            </a:prstGeom>
            <a:noFill/>
          </p:spPr>
          <p:txBody>
            <a:bodyPr wrap="square" rtlCol="0">
              <a:spAutoFit/>
            </a:bodyPr>
            <a:lstStyle/>
            <a:p>
              <a:r>
                <a:rPr lang="en-US" dirty="0" smtClean="0"/>
                <a:t>L1</a:t>
              </a:r>
              <a:endParaRPr lang="en-US" dirty="0"/>
            </a:p>
          </p:txBody>
        </p:sp>
        <p:sp>
          <p:nvSpPr>
            <p:cNvPr id="11" name="TextBox 10"/>
            <p:cNvSpPr txBox="1"/>
            <p:nvPr/>
          </p:nvSpPr>
          <p:spPr>
            <a:xfrm>
              <a:off x="1162712" y="3942294"/>
              <a:ext cx="592574" cy="372533"/>
            </a:xfrm>
            <a:prstGeom prst="rect">
              <a:avLst/>
            </a:prstGeom>
            <a:noFill/>
          </p:spPr>
          <p:txBody>
            <a:bodyPr wrap="square" rtlCol="0">
              <a:spAutoFit/>
            </a:bodyPr>
            <a:lstStyle/>
            <a:p>
              <a:r>
                <a:rPr lang="en-US" dirty="0" smtClean="0"/>
                <a:t>L8</a:t>
              </a:r>
              <a:endParaRPr lang="en-US" dirty="0"/>
            </a:p>
          </p:txBody>
        </p:sp>
        <p:sp>
          <p:nvSpPr>
            <p:cNvPr id="12" name="TextBox 11"/>
            <p:cNvSpPr txBox="1"/>
            <p:nvPr/>
          </p:nvSpPr>
          <p:spPr>
            <a:xfrm>
              <a:off x="798249" y="5304070"/>
              <a:ext cx="1301892" cy="923330"/>
            </a:xfrm>
            <a:prstGeom prst="rect">
              <a:avLst/>
            </a:prstGeom>
            <a:noFill/>
          </p:spPr>
          <p:txBody>
            <a:bodyPr wrap="square" rtlCol="0">
              <a:spAutoFit/>
            </a:bodyPr>
            <a:lstStyle/>
            <a:p>
              <a:r>
                <a:rPr lang="en-US" dirty="0"/>
                <a:t>Relative </a:t>
              </a:r>
            </a:p>
            <a:p>
              <a:r>
                <a:rPr lang="en-US" dirty="0"/>
                <a:t>Differences</a:t>
              </a:r>
            </a:p>
            <a:p>
              <a:r>
                <a:rPr lang="en-US" dirty="0"/>
                <a:t>(L1-L8)/L8</a:t>
              </a:r>
            </a:p>
          </p:txBody>
        </p:sp>
      </p:grpSp>
      <p:sp>
        <p:nvSpPr>
          <p:cNvPr id="14" name="TextBox 13"/>
          <p:cNvSpPr txBox="1"/>
          <p:nvPr/>
        </p:nvSpPr>
        <p:spPr>
          <a:xfrm>
            <a:off x="8594924" y="4032841"/>
            <a:ext cx="966486" cy="369332"/>
          </a:xfrm>
          <a:prstGeom prst="rect">
            <a:avLst/>
          </a:prstGeom>
          <a:noFill/>
        </p:spPr>
        <p:txBody>
          <a:bodyPr wrap="square" rtlCol="0">
            <a:spAutoFit/>
          </a:bodyPr>
          <a:lstStyle/>
          <a:p>
            <a:r>
              <a:rPr lang="en-US" dirty="0" smtClean="0"/>
              <a:t>(hour)</a:t>
            </a:r>
            <a:endParaRPr lang="en-US" dirty="0"/>
          </a:p>
        </p:txBody>
      </p:sp>
      <p:sp>
        <p:nvSpPr>
          <p:cNvPr id="15" name="TextBox 14"/>
          <p:cNvSpPr txBox="1"/>
          <p:nvPr/>
        </p:nvSpPr>
        <p:spPr>
          <a:xfrm>
            <a:off x="8793865" y="6262125"/>
            <a:ext cx="706056" cy="369332"/>
          </a:xfrm>
          <a:prstGeom prst="rect">
            <a:avLst/>
          </a:prstGeom>
          <a:noFill/>
        </p:spPr>
        <p:txBody>
          <a:bodyPr wrap="square" rtlCol="0">
            <a:spAutoFit/>
          </a:bodyPr>
          <a:lstStyle/>
          <a:p>
            <a:r>
              <a:rPr lang="en-US" dirty="0" smtClean="0"/>
              <a:t>(%)</a:t>
            </a:r>
            <a:endParaRPr lang="en-US" dirty="0"/>
          </a:p>
        </p:txBody>
      </p:sp>
      <p:sp>
        <p:nvSpPr>
          <p:cNvPr id="16" name="TextBox 15"/>
          <p:cNvSpPr txBox="1"/>
          <p:nvPr/>
        </p:nvSpPr>
        <p:spPr>
          <a:xfrm>
            <a:off x="4729006" y="4048854"/>
            <a:ext cx="966486" cy="369332"/>
          </a:xfrm>
          <a:prstGeom prst="rect">
            <a:avLst/>
          </a:prstGeom>
          <a:noFill/>
        </p:spPr>
        <p:txBody>
          <a:bodyPr wrap="square" rtlCol="0">
            <a:spAutoFit/>
          </a:bodyPr>
          <a:lstStyle/>
          <a:p>
            <a:r>
              <a:rPr lang="en-US" dirty="0" smtClean="0"/>
              <a:t>(hour)</a:t>
            </a:r>
            <a:endParaRPr lang="en-US" dirty="0"/>
          </a:p>
        </p:txBody>
      </p:sp>
      <p:sp>
        <p:nvSpPr>
          <p:cNvPr id="17" name="TextBox 16"/>
          <p:cNvSpPr txBox="1"/>
          <p:nvPr/>
        </p:nvSpPr>
        <p:spPr>
          <a:xfrm>
            <a:off x="4919134" y="6319691"/>
            <a:ext cx="706056" cy="369332"/>
          </a:xfrm>
          <a:prstGeom prst="rect">
            <a:avLst/>
          </a:prstGeom>
          <a:noFill/>
        </p:spPr>
        <p:txBody>
          <a:bodyPr wrap="square" rtlCol="0">
            <a:spAutoFit/>
          </a:bodyPr>
          <a:lstStyle/>
          <a:p>
            <a:r>
              <a:rPr lang="en-US" dirty="0" smtClean="0"/>
              <a:t>(%)</a:t>
            </a:r>
            <a:endParaRPr lang="en-US" dirty="0"/>
          </a:p>
        </p:txBody>
      </p:sp>
      <p:grpSp>
        <p:nvGrpSpPr>
          <p:cNvPr id="18" name="Group 17"/>
          <p:cNvGrpSpPr/>
          <p:nvPr/>
        </p:nvGrpSpPr>
        <p:grpSpPr>
          <a:xfrm>
            <a:off x="9522093" y="2081524"/>
            <a:ext cx="2351079" cy="1994178"/>
            <a:chOff x="7366896" y="1630112"/>
            <a:chExt cx="2351079" cy="1994178"/>
          </a:xfrm>
        </p:grpSpPr>
        <p:pic>
          <p:nvPicPr>
            <p:cNvPr id="19" name="Picture 18"/>
            <p:cNvPicPr>
              <a:picLocks noChangeAspect="1"/>
            </p:cNvPicPr>
            <p:nvPr/>
          </p:nvPicPr>
          <p:blipFill>
            <a:blip r:embed="rId4"/>
            <a:stretch>
              <a:fillRect/>
            </a:stretch>
          </p:blipFill>
          <p:spPr>
            <a:xfrm>
              <a:off x="7366896" y="1630112"/>
              <a:ext cx="2351078" cy="976602"/>
            </a:xfrm>
            <a:prstGeom prst="rect">
              <a:avLst/>
            </a:prstGeom>
          </p:spPr>
        </p:pic>
        <p:sp>
          <p:nvSpPr>
            <p:cNvPr id="20" name="Left Brace 19"/>
            <p:cNvSpPr/>
            <p:nvPr/>
          </p:nvSpPr>
          <p:spPr>
            <a:xfrm rot="16200000">
              <a:off x="8083616"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p:cNvSpPr/>
            <p:nvPr/>
          </p:nvSpPr>
          <p:spPr>
            <a:xfrm rot="16200000">
              <a:off x="9171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2" name="Picture 21"/>
            <p:cNvPicPr>
              <a:picLocks noChangeAspect="1"/>
            </p:cNvPicPr>
            <p:nvPr/>
          </p:nvPicPr>
          <p:blipFill>
            <a:blip r:embed="rId5"/>
            <a:stretch>
              <a:fillRect/>
            </a:stretch>
          </p:blipFill>
          <p:spPr>
            <a:xfrm>
              <a:off x="8017441" y="2976315"/>
              <a:ext cx="455334" cy="647975"/>
            </a:xfrm>
            <a:prstGeom prst="rect">
              <a:avLst/>
            </a:prstGeom>
          </p:spPr>
        </p:pic>
        <p:pic>
          <p:nvPicPr>
            <p:cNvPr id="23" name="Picture 22"/>
            <p:cNvPicPr>
              <a:picLocks noChangeAspect="1"/>
            </p:cNvPicPr>
            <p:nvPr/>
          </p:nvPicPr>
          <p:blipFill>
            <a:blip r:embed="rId6"/>
            <a:stretch>
              <a:fillRect/>
            </a:stretch>
          </p:blipFill>
          <p:spPr>
            <a:xfrm>
              <a:off x="9130142" y="2979094"/>
              <a:ext cx="432298" cy="631819"/>
            </a:xfrm>
            <a:prstGeom prst="rect">
              <a:avLst/>
            </a:prstGeom>
          </p:spPr>
        </p:pic>
      </p:grpSp>
      <p:sp>
        <p:nvSpPr>
          <p:cNvPr id="4" name="Line Callout 1 3"/>
          <p:cNvSpPr/>
          <p:nvPr/>
        </p:nvSpPr>
        <p:spPr>
          <a:xfrm>
            <a:off x="9446981" y="2467300"/>
            <a:ext cx="412746" cy="393540"/>
          </a:xfrm>
          <a:prstGeom prst="borderCallout1">
            <a:avLst>
              <a:gd name="adj1" fmla="val 18750"/>
              <a:gd name="adj2" fmla="val -8333"/>
              <a:gd name="adj3" fmla="val -40441"/>
              <a:gd name="adj4" fmla="val -119658"/>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61638" y="1331089"/>
            <a:ext cx="8745803" cy="533135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422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Contribution from Condensation and Coagulation</a:t>
            </a:r>
            <a:endParaRPr lang="en-US" dirty="0">
              <a:solidFill>
                <a:srgbClr val="C00000"/>
              </a:solidFill>
            </a:endParaRPr>
          </a:p>
        </p:txBody>
      </p:sp>
      <p:grpSp>
        <p:nvGrpSpPr>
          <p:cNvPr id="12" name="Group 11"/>
          <p:cNvGrpSpPr/>
          <p:nvPr/>
        </p:nvGrpSpPr>
        <p:grpSpPr>
          <a:xfrm>
            <a:off x="2455439" y="1362003"/>
            <a:ext cx="6146480" cy="5450360"/>
            <a:chOff x="2455439" y="1535624"/>
            <a:chExt cx="6146480" cy="5450360"/>
          </a:xfrm>
        </p:grpSpPr>
        <p:sp>
          <p:nvSpPr>
            <p:cNvPr id="6" name="TextBox 5"/>
            <p:cNvSpPr txBox="1"/>
            <p:nvPr/>
          </p:nvSpPr>
          <p:spPr>
            <a:xfrm>
              <a:off x="3590081" y="1535624"/>
              <a:ext cx="5011838" cy="369332"/>
            </a:xfrm>
            <a:prstGeom prst="rect">
              <a:avLst/>
            </a:prstGeom>
            <a:noFill/>
          </p:spPr>
          <p:txBody>
            <a:bodyPr wrap="square" rtlCol="0">
              <a:spAutoFit/>
            </a:bodyPr>
            <a:lstStyle/>
            <a:p>
              <a:r>
                <a:rPr lang="en-US" smtClean="0"/>
                <a:t>992hPa			859hPa</a:t>
              </a:r>
              <a:endParaRPr lang="en-US"/>
            </a:p>
          </p:txBody>
        </p:sp>
        <p:grpSp>
          <p:nvGrpSpPr>
            <p:cNvPr id="11" name="Group 10"/>
            <p:cNvGrpSpPr/>
            <p:nvPr/>
          </p:nvGrpSpPr>
          <p:grpSpPr>
            <a:xfrm>
              <a:off x="2455439" y="1840375"/>
              <a:ext cx="6054539" cy="5145609"/>
              <a:chOff x="2455439" y="1840375"/>
              <a:chExt cx="6054539" cy="5145609"/>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5439" y="1909556"/>
                <a:ext cx="3179391" cy="505327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437" y="1840375"/>
                <a:ext cx="3139541" cy="5145609"/>
              </a:xfrm>
              <a:prstGeom prst="rect">
                <a:avLst/>
              </a:prstGeom>
            </p:spPr>
          </p:pic>
        </p:grpSp>
      </p:grpSp>
      <p:sp>
        <p:nvSpPr>
          <p:cNvPr id="10" name="TextBox 9"/>
          <p:cNvSpPr txBox="1"/>
          <p:nvPr/>
        </p:nvSpPr>
        <p:spPr>
          <a:xfrm>
            <a:off x="838200" y="2511707"/>
            <a:ext cx="1817225" cy="3416320"/>
          </a:xfrm>
          <a:prstGeom prst="rect">
            <a:avLst/>
          </a:prstGeom>
          <a:noFill/>
        </p:spPr>
        <p:txBody>
          <a:bodyPr wrap="square" rtlCol="0">
            <a:spAutoFit/>
          </a:bodyPr>
          <a:lstStyle/>
          <a:p>
            <a:r>
              <a:rPr lang="en-US" dirty="0" smtClean="0"/>
              <a:t>Condensation</a:t>
            </a:r>
          </a:p>
          <a:p>
            <a:endParaRPr lang="en-US" dirty="0" smtClean="0"/>
          </a:p>
          <a:p>
            <a:endParaRPr lang="en-US" dirty="0"/>
          </a:p>
          <a:p>
            <a:endParaRPr lang="en-US" dirty="0" smtClean="0"/>
          </a:p>
          <a:p>
            <a:endParaRPr lang="en-US" dirty="0"/>
          </a:p>
          <a:p>
            <a:endParaRPr lang="en-US" dirty="0" smtClean="0"/>
          </a:p>
          <a:p>
            <a:r>
              <a:rPr lang="en-US" dirty="0" smtClean="0"/>
              <a:t>Coagulation</a:t>
            </a:r>
          </a:p>
          <a:p>
            <a:endParaRPr lang="en-US" dirty="0"/>
          </a:p>
          <a:p>
            <a:endParaRPr lang="en-US" dirty="0" smtClean="0"/>
          </a:p>
          <a:p>
            <a:endParaRPr lang="en-US" dirty="0" smtClean="0"/>
          </a:p>
          <a:p>
            <a:endParaRPr lang="en-US" dirty="0"/>
          </a:p>
          <a:p>
            <a:r>
              <a:rPr lang="en-US" dirty="0" smtClean="0"/>
              <a:t>     Overall </a:t>
            </a:r>
            <a:endParaRPr lang="en-US" dirty="0"/>
          </a:p>
        </p:txBody>
      </p:sp>
      <p:grpSp>
        <p:nvGrpSpPr>
          <p:cNvPr id="13" name="Group 12"/>
          <p:cNvGrpSpPr/>
          <p:nvPr/>
        </p:nvGrpSpPr>
        <p:grpSpPr>
          <a:xfrm>
            <a:off x="8873911" y="2081524"/>
            <a:ext cx="2351079" cy="1994178"/>
            <a:chOff x="7366896" y="1630112"/>
            <a:chExt cx="2351079" cy="1994178"/>
          </a:xfrm>
        </p:grpSpPr>
        <p:pic>
          <p:nvPicPr>
            <p:cNvPr id="14" name="Picture 13"/>
            <p:cNvPicPr>
              <a:picLocks noChangeAspect="1"/>
            </p:cNvPicPr>
            <p:nvPr/>
          </p:nvPicPr>
          <p:blipFill>
            <a:blip r:embed="rId4"/>
            <a:stretch>
              <a:fillRect/>
            </a:stretch>
          </p:blipFill>
          <p:spPr>
            <a:xfrm>
              <a:off x="7366896" y="1630112"/>
              <a:ext cx="2351078" cy="976602"/>
            </a:xfrm>
            <a:prstGeom prst="rect">
              <a:avLst/>
            </a:prstGeom>
          </p:spPr>
        </p:pic>
        <p:sp>
          <p:nvSpPr>
            <p:cNvPr id="15" name="Left Brace 14"/>
            <p:cNvSpPr/>
            <p:nvPr/>
          </p:nvSpPr>
          <p:spPr>
            <a:xfrm rot="16200000">
              <a:off x="8083616"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rot="16200000">
              <a:off x="9171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Picture 16"/>
            <p:cNvPicPr>
              <a:picLocks noChangeAspect="1"/>
            </p:cNvPicPr>
            <p:nvPr/>
          </p:nvPicPr>
          <p:blipFill>
            <a:blip r:embed="rId5"/>
            <a:stretch>
              <a:fillRect/>
            </a:stretch>
          </p:blipFill>
          <p:spPr>
            <a:xfrm>
              <a:off x="8017441" y="2976315"/>
              <a:ext cx="455334" cy="647975"/>
            </a:xfrm>
            <a:prstGeom prst="rect">
              <a:avLst/>
            </a:prstGeom>
          </p:spPr>
        </p:pic>
        <p:pic>
          <p:nvPicPr>
            <p:cNvPr id="18" name="Picture 17"/>
            <p:cNvPicPr>
              <a:picLocks noChangeAspect="1"/>
            </p:cNvPicPr>
            <p:nvPr/>
          </p:nvPicPr>
          <p:blipFill>
            <a:blip r:embed="rId6"/>
            <a:stretch>
              <a:fillRect/>
            </a:stretch>
          </p:blipFill>
          <p:spPr>
            <a:xfrm>
              <a:off x="9130142" y="2979094"/>
              <a:ext cx="432298" cy="631819"/>
            </a:xfrm>
            <a:prstGeom prst="rect">
              <a:avLst/>
            </a:prstGeom>
          </p:spPr>
        </p:pic>
      </p:grpSp>
      <p:sp>
        <p:nvSpPr>
          <p:cNvPr id="19" name="TextBox 18"/>
          <p:cNvSpPr txBox="1"/>
          <p:nvPr/>
        </p:nvSpPr>
        <p:spPr>
          <a:xfrm>
            <a:off x="8845355" y="4615485"/>
            <a:ext cx="2889957" cy="954107"/>
          </a:xfrm>
          <a:prstGeom prst="rect">
            <a:avLst/>
          </a:prstGeom>
          <a:noFill/>
        </p:spPr>
        <p:txBody>
          <a:bodyPr wrap="square" rtlCol="0">
            <a:spAutoFit/>
          </a:bodyPr>
          <a:lstStyle/>
          <a:p>
            <a:pPr marL="285750" indent="-285750">
              <a:buFont typeface="Arial" charset="0"/>
              <a:buChar char="•"/>
            </a:pPr>
            <a:r>
              <a:rPr lang="en-US" altLang="zh-CN" sz="1400" dirty="0" smtClean="0"/>
              <a:t>Condensation plays a dominating role.</a:t>
            </a:r>
          </a:p>
          <a:p>
            <a:pPr marL="285750" indent="-285750">
              <a:buFont typeface="Arial" charset="0"/>
              <a:buChar char="•"/>
            </a:pPr>
            <a:r>
              <a:rPr lang="en-US" altLang="zh-CN" sz="1400" dirty="0"/>
              <a:t>A</a:t>
            </a:r>
            <a:r>
              <a:rPr lang="en-US" altLang="zh-CN" sz="1400" dirty="0" smtClean="0"/>
              <a:t>ging timescales range from less than one hour to several days.</a:t>
            </a:r>
          </a:p>
        </p:txBody>
      </p:sp>
      <p:sp>
        <p:nvSpPr>
          <p:cNvPr id="3" name="Oval 2"/>
          <p:cNvSpPr/>
          <p:nvPr/>
        </p:nvSpPr>
        <p:spPr>
          <a:xfrm>
            <a:off x="9182485" y="2013996"/>
            <a:ext cx="1200006" cy="214273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0191412" y="1981197"/>
            <a:ext cx="1200006" cy="214273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05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Pdf of Aging Timescales</a:t>
            </a:r>
            <a:endParaRPr lang="en-US" dirty="0">
              <a:solidFill>
                <a:srgbClr val="C0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3505" y="1623562"/>
            <a:ext cx="3606858" cy="270514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079" y="4176174"/>
            <a:ext cx="3595283" cy="269646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5310" y="1616982"/>
            <a:ext cx="3607478" cy="270560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7074" y="4206012"/>
            <a:ext cx="3515714" cy="2636786"/>
          </a:xfrm>
          <a:prstGeom prst="rect">
            <a:avLst/>
          </a:prstGeom>
        </p:spPr>
      </p:pic>
      <p:sp>
        <p:nvSpPr>
          <p:cNvPr id="8" name="TextBox 7"/>
          <p:cNvSpPr txBox="1"/>
          <p:nvPr/>
        </p:nvSpPr>
        <p:spPr>
          <a:xfrm>
            <a:off x="3896350" y="3131992"/>
            <a:ext cx="914400" cy="369332"/>
          </a:xfrm>
          <a:prstGeom prst="rect">
            <a:avLst/>
          </a:prstGeom>
          <a:noFill/>
        </p:spPr>
        <p:txBody>
          <a:bodyPr wrap="square" rtlCol="0">
            <a:spAutoFit/>
          </a:bodyPr>
          <a:lstStyle/>
          <a:p>
            <a:r>
              <a:rPr lang="en-US" smtClean="0"/>
              <a:t>Global</a:t>
            </a:r>
            <a:endParaRPr lang="en-US"/>
          </a:p>
        </p:txBody>
      </p:sp>
      <p:sp>
        <p:nvSpPr>
          <p:cNvPr id="9" name="TextBox 8"/>
          <p:cNvSpPr txBox="1"/>
          <p:nvPr/>
        </p:nvSpPr>
        <p:spPr>
          <a:xfrm>
            <a:off x="7629643" y="3131992"/>
            <a:ext cx="1132391" cy="369332"/>
          </a:xfrm>
          <a:prstGeom prst="rect">
            <a:avLst/>
          </a:prstGeom>
          <a:noFill/>
        </p:spPr>
        <p:txBody>
          <a:bodyPr wrap="square" rtlCol="0">
            <a:spAutoFit/>
          </a:bodyPr>
          <a:lstStyle/>
          <a:p>
            <a:r>
              <a:rPr lang="en-US" smtClean="0"/>
              <a:t>Region A</a:t>
            </a:r>
            <a:endParaRPr lang="en-US"/>
          </a:p>
        </p:txBody>
      </p:sp>
      <p:sp>
        <p:nvSpPr>
          <p:cNvPr id="10" name="TextBox 9"/>
          <p:cNvSpPr txBox="1"/>
          <p:nvPr/>
        </p:nvSpPr>
        <p:spPr>
          <a:xfrm>
            <a:off x="7629643" y="5726076"/>
            <a:ext cx="1132391" cy="369332"/>
          </a:xfrm>
          <a:prstGeom prst="rect">
            <a:avLst/>
          </a:prstGeom>
          <a:noFill/>
        </p:spPr>
        <p:txBody>
          <a:bodyPr wrap="square" rtlCol="0">
            <a:spAutoFit/>
          </a:bodyPr>
          <a:lstStyle/>
          <a:p>
            <a:r>
              <a:rPr lang="en-US" dirty="0" smtClean="0"/>
              <a:t>Region C</a:t>
            </a:r>
            <a:endParaRPr lang="en-US" dirty="0"/>
          </a:p>
        </p:txBody>
      </p:sp>
      <p:sp>
        <p:nvSpPr>
          <p:cNvPr id="11" name="TextBox 10"/>
          <p:cNvSpPr txBox="1"/>
          <p:nvPr/>
        </p:nvSpPr>
        <p:spPr>
          <a:xfrm>
            <a:off x="3678359" y="5828454"/>
            <a:ext cx="1132391" cy="369332"/>
          </a:xfrm>
          <a:prstGeom prst="rect">
            <a:avLst/>
          </a:prstGeom>
          <a:noFill/>
        </p:spPr>
        <p:txBody>
          <a:bodyPr wrap="square" rtlCol="0">
            <a:spAutoFit/>
          </a:bodyPr>
          <a:lstStyle/>
          <a:p>
            <a:r>
              <a:rPr lang="en-US" dirty="0" smtClean="0"/>
              <a:t>Region B</a:t>
            </a:r>
            <a:endParaRPr lang="en-US" dirty="0"/>
          </a:p>
        </p:txBody>
      </p:sp>
    </p:spTree>
    <p:extLst>
      <p:ext uri="{BB962C8B-B14F-4D97-AF65-F5344CB8AC3E}">
        <p14:creationId xmlns:p14="http://schemas.microsoft.com/office/powerpoint/2010/main" val="14764927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Comparison of Aging Timescales between Model and Laura’s Parameterization</a:t>
            </a:r>
            <a:endParaRPr lang="en-US" dirty="0">
              <a:solidFill>
                <a:srgbClr val="C00000"/>
              </a:solidFill>
            </a:endParaRPr>
          </a:p>
        </p:txBody>
      </p:sp>
      <p:sp>
        <p:nvSpPr>
          <p:cNvPr id="3" name="Content Placeholder 2"/>
          <p:cNvSpPr>
            <a:spLocks noGrp="1"/>
          </p:cNvSpPr>
          <p:nvPr>
            <p:ph idx="1"/>
          </p:nvPr>
        </p:nvSpPr>
        <p:spPr/>
        <p:txBody>
          <a:bodyPr>
            <a:normAutofit/>
          </a:bodyPr>
          <a:lstStyle/>
          <a:p>
            <a:r>
              <a:rPr lang="en-US" altLang="zh-CN" dirty="0"/>
              <a:t>According to Laura’s research, the e-folding </a:t>
            </a:r>
            <a:r>
              <a:rPr lang="en-US" altLang="zh-CN" dirty="0" smtClean="0"/>
              <a:t>timescale </a:t>
            </a:r>
            <a:r>
              <a:rPr lang="en-US" altLang="zh-CN" dirty="0"/>
              <a:t>of BC aging is given by:</a:t>
            </a:r>
          </a:p>
          <a:p>
            <a:endParaRPr lang="en-US" dirty="0" smtClean="0"/>
          </a:p>
          <a:p>
            <a:endParaRPr lang="en-US" dirty="0"/>
          </a:p>
        </p:txBody>
      </p:sp>
      <p:sp>
        <p:nvSpPr>
          <p:cNvPr id="6" name="TextBox 5"/>
          <p:cNvSpPr txBox="1"/>
          <p:nvPr/>
        </p:nvSpPr>
        <p:spPr>
          <a:xfrm>
            <a:off x="1009646" y="3666951"/>
            <a:ext cx="9419144" cy="954107"/>
          </a:xfrm>
          <a:prstGeom prst="rect">
            <a:avLst/>
          </a:prstGeom>
          <a:noFill/>
        </p:spPr>
        <p:txBody>
          <a:bodyPr wrap="square" rtlCol="0">
            <a:spAutoFit/>
          </a:bodyPr>
          <a:lstStyle/>
          <a:p>
            <a:pPr marL="285750" indent="-285750">
              <a:buFont typeface="Arial" charset="0"/>
              <a:buChar char="•"/>
            </a:pPr>
            <a:r>
              <a:rPr lang="en-US" sz="2800" dirty="0" err="1"/>
              <a:t>I</a:t>
            </a:r>
            <a:r>
              <a:rPr lang="en-US" sz="2800" baseline="-25000" dirty="0" err="1"/>
              <a:t>cond</a:t>
            </a:r>
            <a:r>
              <a:rPr lang="en-US" sz="2800" dirty="0"/>
              <a:t>: total </a:t>
            </a:r>
            <a:r>
              <a:rPr lang="en-US" sz="2800" dirty="0" err="1"/>
              <a:t>volumn</a:t>
            </a:r>
            <a:r>
              <a:rPr lang="en-US" sz="2800" dirty="0"/>
              <a:t> condensation rate </a:t>
            </a:r>
            <a:r>
              <a:rPr lang="en-US" sz="2800" dirty="0" smtClean="0"/>
              <a:t>over </a:t>
            </a:r>
            <a:r>
              <a:rPr lang="en-US" sz="2800" dirty="0"/>
              <a:t>surface area</a:t>
            </a:r>
          </a:p>
          <a:p>
            <a:pPr marL="285750" indent="-285750">
              <a:buFont typeface="Arial" charset="0"/>
              <a:buChar char="•"/>
            </a:pPr>
            <a:r>
              <a:rPr lang="en-US" sz="2800" dirty="0"/>
              <a:t>N: total aerosol number </a:t>
            </a:r>
            <a:r>
              <a:rPr lang="en-US" sz="2800" dirty="0" smtClean="0"/>
              <a:t>concentration </a:t>
            </a:r>
            <a:endParaRPr lang="en-US" sz="2800" dirty="0"/>
          </a:p>
        </p:txBody>
      </p:sp>
      <p:grpSp>
        <p:nvGrpSpPr>
          <p:cNvPr id="7" name="Group 6"/>
          <p:cNvGrpSpPr/>
          <p:nvPr/>
        </p:nvGrpSpPr>
        <p:grpSpPr>
          <a:xfrm>
            <a:off x="2660909" y="2743201"/>
            <a:ext cx="4371605" cy="869835"/>
            <a:chOff x="2660909" y="2534856"/>
            <a:chExt cx="4371605" cy="869835"/>
          </a:xfrm>
        </p:grpSpPr>
        <p:graphicFrame>
          <p:nvGraphicFramePr>
            <p:cNvPr id="4" name="对象 3"/>
            <p:cNvGraphicFramePr>
              <a:graphicFrameLocks noChangeAspect="1"/>
            </p:cNvGraphicFramePr>
            <p:nvPr>
              <p:extLst>
                <p:ext uri="{D42A27DB-BD31-4B8C-83A1-F6EECF244321}">
                  <p14:modId xmlns:p14="http://schemas.microsoft.com/office/powerpoint/2010/main" val="1265744613"/>
                </p:ext>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1047" name="Equation" r:id="rId4" imgW="1625600" imgH="254000" progId="Equation.DSMT4">
                    <p:embed/>
                  </p:oleObj>
                </mc:Choice>
                <mc:Fallback>
                  <p:oleObj name="Equation" r:id="rId4" imgW="1625600" imgH="254000" progId="Equation.DSMT4">
                    <p:embed/>
                    <p:pic>
                      <p:nvPicPr>
                        <p:cNvPr id="0" name=""/>
                        <p:cNvPicPr/>
                        <p:nvPr/>
                      </p:nvPicPr>
                      <p:blipFill>
                        <a:blip r:embed="rId5"/>
                        <a:stretch>
                          <a:fillRect/>
                        </a:stretch>
                      </p:blipFill>
                      <p:spPr>
                        <a:xfrm>
                          <a:off x="2660909" y="2534856"/>
                          <a:ext cx="3709543" cy="579616"/>
                        </a:xfrm>
                        <a:prstGeom prst="rect">
                          <a:avLst/>
                        </a:prstGeom>
                      </p:spPr>
                    </p:pic>
                  </p:oleObj>
                </mc:Fallback>
              </mc:AlternateContent>
            </a:graphicData>
          </a:graphic>
        </p:graphicFrame>
        <p:sp>
          <p:nvSpPr>
            <p:cNvPr id="5" name="TextBox 4"/>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spTree>
    <p:extLst>
      <p:ext uri="{BB962C8B-B14F-4D97-AF65-F5344CB8AC3E}">
        <p14:creationId xmlns:p14="http://schemas.microsoft.com/office/powerpoint/2010/main" val="11690530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Condensation Volume Rate over Surface Area</a:t>
            </a:r>
            <a:endParaRPr lang="en-US" dirty="0">
              <a:solidFill>
                <a:srgbClr val="C00000"/>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543" y="4058050"/>
            <a:ext cx="4394200" cy="27305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322" y="4058050"/>
            <a:ext cx="4322407" cy="2744793"/>
          </a:xfrm>
          <a:prstGeom prst="rect">
            <a:avLst/>
          </a:prstGeom>
        </p:spPr>
      </p:pic>
      <p:sp>
        <p:nvSpPr>
          <p:cNvPr id="9" name="TextBox 8"/>
          <p:cNvSpPr txBox="1"/>
          <p:nvPr/>
        </p:nvSpPr>
        <p:spPr>
          <a:xfrm>
            <a:off x="374250" y="2616689"/>
            <a:ext cx="1296363" cy="2585323"/>
          </a:xfrm>
          <a:prstGeom prst="rect">
            <a:avLst/>
          </a:prstGeom>
          <a:noFill/>
        </p:spPr>
        <p:txBody>
          <a:bodyPr wrap="square" rtlCol="0">
            <a:spAutoFit/>
          </a:bodyPr>
          <a:lstStyle/>
          <a:p>
            <a:r>
              <a:rPr lang="en-US" dirty="0" smtClean="0"/>
              <a:t>992hPa</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859hPa</a:t>
            </a:r>
            <a:endParaRPr lang="en-US"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98746" y="1551127"/>
            <a:ext cx="4343400" cy="2755900"/>
          </a:xfr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9853" y="1551127"/>
            <a:ext cx="4222361" cy="2750932"/>
          </a:xfrm>
          <a:prstGeom prst="rect">
            <a:avLst/>
          </a:prstGeom>
        </p:spPr>
      </p:pic>
      <p:sp>
        <p:nvSpPr>
          <p:cNvPr id="8" name="TextBox 7"/>
          <p:cNvSpPr txBox="1"/>
          <p:nvPr/>
        </p:nvSpPr>
        <p:spPr>
          <a:xfrm>
            <a:off x="3204582" y="1352697"/>
            <a:ext cx="6076709" cy="369332"/>
          </a:xfrm>
          <a:prstGeom prst="rect">
            <a:avLst/>
          </a:prstGeom>
          <a:noFill/>
        </p:spPr>
        <p:txBody>
          <a:bodyPr wrap="square" rtlCol="0">
            <a:spAutoFit/>
          </a:bodyPr>
          <a:lstStyle/>
          <a:p>
            <a:r>
              <a:rPr lang="en-US" dirty="0" smtClean="0"/>
              <a:t>March			                           September</a:t>
            </a:r>
            <a:endParaRPr lang="en-US" dirty="0"/>
          </a:p>
        </p:txBody>
      </p:sp>
    </p:spTree>
    <p:extLst>
      <p:ext uri="{BB962C8B-B14F-4D97-AF65-F5344CB8AC3E}">
        <p14:creationId xmlns:p14="http://schemas.microsoft.com/office/powerpoint/2010/main" val="19922329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Condensation Volume Rate over Surface Area</a:t>
            </a:r>
            <a:endParaRPr lang="en-US" dirty="0">
              <a:solidFill>
                <a:srgbClr val="C00000"/>
              </a:solidFill>
            </a:endParaRPr>
          </a:p>
        </p:txBody>
      </p:sp>
      <p:sp>
        <p:nvSpPr>
          <p:cNvPr id="8" name="TextBox 7"/>
          <p:cNvSpPr txBox="1"/>
          <p:nvPr/>
        </p:nvSpPr>
        <p:spPr>
          <a:xfrm>
            <a:off x="3204582" y="1352697"/>
            <a:ext cx="6076709" cy="646331"/>
          </a:xfrm>
          <a:prstGeom prst="rect">
            <a:avLst/>
          </a:prstGeom>
          <a:noFill/>
        </p:spPr>
        <p:txBody>
          <a:bodyPr wrap="square" rtlCol="0">
            <a:spAutoFit/>
          </a:bodyPr>
          <a:lstStyle/>
          <a:p>
            <a:r>
              <a:rPr lang="en-US" dirty="0" smtClean="0"/>
              <a:t>Non-reversible				reversible</a:t>
            </a:r>
            <a:r>
              <a:rPr lang="en-US" dirty="0" smtClean="0"/>
              <a:t>			                           </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236" y="1908054"/>
            <a:ext cx="4203700" cy="2705100"/>
          </a:xfrm>
          <a:prstGeom prst="rect">
            <a:avLst/>
          </a:prstGeom>
        </p:spPr>
      </p:pic>
      <p:pic>
        <p:nvPicPr>
          <p:cNvPr id="11"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42936" y="1908054"/>
            <a:ext cx="4343400" cy="2755900"/>
          </a:xfrm>
        </p:spPr>
      </p:pic>
    </p:spTree>
    <p:extLst>
      <p:ext uri="{BB962C8B-B14F-4D97-AF65-F5344CB8AC3E}">
        <p14:creationId xmlns:p14="http://schemas.microsoft.com/office/powerpoint/2010/main" val="2084420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C00000"/>
                </a:solidFill>
              </a:rPr>
              <a:t>Aging Timescales for March</a:t>
            </a:r>
            <a:r>
              <a:rPr lang="en-US" dirty="0" smtClean="0"/>
              <a:t/>
            </a:r>
            <a:br>
              <a:rPr lang="en-US" dirty="0" smtClean="0"/>
            </a:br>
            <a:endParaRPr lang="en-US" sz="1800" dirty="0"/>
          </a:p>
        </p:txBody>
      </p:sp>
      <p:grpSp>
        <p:nvGrpSpPr>
          <p:cNvPr id="3" name="Group 2"/>
          <p:cNvGrpSpPr/>
          <p:nvPr/>
        </p:nvGrpSpPr>
        <p:grpSpPr>
          <a:xfrm>
            <a:off x="2234874" y="2051798"/>
            <a:ext cx="7788802" cy="4684668"/>
            <a:chOff x="1320475" y="2676830"/>
            <a:chExt cx="7290391" cy="4210106"/>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63825"/>
            <a:stretch/>
          </p:blipFill>
          <p:spPr>
            <a:xfrm>
              <a:off x="1389925" y="2676830"/>
              <a:ext cx="7104724" cy="232026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3802"/>
            <a:stretch/>
          </p:blipFill>
          <p:spPr>
            <a:xfrm>
              <a:off x="1320475" y="4508690"/>
              <a:ext cx="7290391" cy="2378246"/>
            </a:xfrm>
            <a:prstGeom prst="rect">
              <a:avLst/>
            </a:prstGeom>
          </p:spPr>
        </p:pic>
      </p:grpSp>
      <p:sp>
        <p:nvSpPr>
          <p:cNvPr id="7" name="TextBox 6"/>
          <p:cNvSpPr txBox="1"/>
          <p:nvPr/>
        </p:nvSpPr>
        <p:spPr>
          <a:xfrm>
            <a:off x="2847371" y="1636167"/>
            <a:ext cx="7141579" cy="369332"/>
          </a:xfrm>
          <a:prstGeom prst="rect">
            <a:avLst/>
          </a:prstGeom>
          <a:noFill/>
        </p:spPr>
        <p:txBody>
          <a:bodyPr wrap="square" rtlCol="0">
            <a:spAutoFit/>
          </a:bodyPr>
          <a:lstStyle/>
          <a:p>
            <a:r>
              <a:rPr lang="en-US" dirty="0" smtClean="0"/>
              <a:t>	Model			 Laura’s Parameterization</a:t>
            </a:r>
            <a:endParaRPr lang="en-US" dirty="0"/>
          </a:p>
        </p:txBody>
      </p:sp>
      <p:sp>
        <p:nvSpPr>
          <p:cNvPr id="8" name="TextBox 7"/>
          <p:cNvSpPr txBox="1"/>
          <p:nvPr/>
        </p:nvSpPr>
        <p:spPr>
          <a:xfrm>
            <a:off x="1219202" y="2859758"/>
            <a:ext cx="1296363" cy="2308324"/>
          </a:xfrm>
          <a:prstGeom prst="rect">
            <a:avLst/>
          </a:prstGeom>
          <a:noFill/>
        </p:spPr>
        <p:txBody>
          <a:bodyPr wrap="square" rtlCol="0">
            <a:spAutoFit/>
          </a:bodyPr>
          <a:lstStyle/>
          <a:p>
            <a:r>
              <a:rPr lang="en-US" dirty="0" smtClean="0"/>
              <a:t>992hPa</a:t>
            </a:r>
          </a:p>
          <a:p>
            <a:endParaRPr lang="en-US" dirty="0"/>
          </a:p>
          <a:p>
            <a:endParaRPr lang="en-US" dirty="0"/>
          </a:p>
          <a:p>
            <a:endParaRPr lang="en-US" dirty="0" smtClean="0"/>
          </a:p>
          <a:p>
            <a:endParaRPr lang="en-US" dirty="0"/>
          </a:p>
          <a:p>
            <a:endParaRPr lang="en-US" dirty="0" smtClean="0"/>
          </a:p>
          <a:p>
            <a:endParaRPr lang="en-US" dirty="0"/>
          </a:p>
          <a:p>
            <a:r>
              <a:rPr lang="en-US" dirty="0" smtClean="0"/>
              <a:t>859hPa</a:t>
            </a:r>
            <a:endParaRPr lang="en-US" dirty="0"/>
          </a:p>
        </p:txBody>
      </p:sp>
      <p:sp>
        <p:nvSpPr>
          <p:cNvPr id="6" name="TextBox 5"/>
          <p:cNvSpPr txBox="1"/>
          <p:nvPr/>
        </p:nvSpPr>
        <p:spPr>
          <a:xfrm>
            <a:off x="8090704" y="6204030"/>
            <a:ext cx="1006997" cy="369332"/>
          </a:xfrm>
          <a:prstGeom prst="rect">
            <a:avLst/>
          </a:prstGeom>
          <a:noFill/>
        </p:spPr>
        <p:txBody>
          <a:bodyPr wrap="square" rtlCol="0">
            <a:spAutoFit/>
          </a:bodyPr>
          <a:lstStyle/>
          <a:p>
            <a:r>
              <a:rPr lang="en-US" dirty="0" smtClean="0"/>
              <a:t>(hour)</a:t>
            </a:r>
            <a:endParaRPr lang="en-US" dirty="0"/>
          </a:p>
        </p:txBody>
      </p:sp>
    </p:spTree>
    <p:extLst>
      <p:ext uri="{BB962C8B-B14F-4D97-AF65-F5344CB8AC3E}">
        <p14:creationId xmlns:p14="http://schemas.microsoft.com/office/powerpoint/2010/main" val="526055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Conclusions and Next Steps</a:t>
            </a:r>
            <a:endParaRPr lang="en-US" dirty="0">
              <a:solidFill>
                <a:srgbClr val="C00000"/>
              </a:solidFill>
            </a:endParaRPr>
          </a:p>
        </p:txBody>
      </p:sp>
      <p:sp>
        <p:nvSpPr>
          <p:cNvPr id="3" name="Content Placeholder 2"/>
          <p:cNvSpPr>
            <a:spLocks noGrp="1"/>
          </p:cNvSpPr>
          <p:nvPr>
            <p:ph idx="1"/>
          </p:nvPr>
        </p:nvSpPr>
        <p:spPr/>
        <p:txBody>
          <a:bodyPr>
            <a:normAutofit fontScale="92500" lnSpcReduction="10000"/>
          </a:bodyPr>
          <a:lstStyle/>
          <a:p>
            <a:r>
              <a:rPr lang="en-US" dirty="0" smtClean="0"/>
              <a:t>Conclusions:</a:t>
            </a:r>
          </a:p>
          <a:p>
            <a:pPr lvl="1"/>
            <a:r>
              <a:rPr lang="en-US" dirty="0" err="1" smtClean="0"/>
              <a:t>CAMChem</a:t>
            </a:r>
            <a:r>
              <a:rPr lang="en-US" dirty="0" smtClean="0"/>
              <a:t> model runs successfully.</a:t>
            </a:r>
          </a:p>
          <a:p>
            <a:pPr lvl="1"/>
            <a:r>
              <a:rPr lang="en-US" dirty="0" smtClean="0"/>
              <a:t>Simulated BC concentrations are sensitive to choices of aging criterion.</a:t>
            </a:r>
          </a:p>
          <a:p>
            <a:pPr lvl="1"/>
            <a:r>
              <a:rPr lang="en-US" dirty="0" smtClean="0"/>
              <a:t>Process analysis of BC aging.</a:t>
            </a:r>
          </a:p>
          <a:p>
            <a:pPr marL="1200150" lvl="2" indent="-285750">
              <a:buFont typeface="Arial" charset="0"/>
              <a:buChar char="•"/>
            </a:pPr>
            <a:r>
              <a:rPr lang="en-US" altLang="zh-CN" dirty="0" smtClean="0"/>
              <a:t>Condensation of SOA and sulfate </a:t>
            </a:r>
            <a:r>
              <a:rPr lang="en-US" altLang="zh-CN" dirty="0"/>
              <a:t>plays a dominating role.</a:t>
            </a:r>
          </a:p>
          <a:p>
            <a:pPr marL="1200150" lvl="2" indent="-285750">
              <a:buFont typeface="Arial" charset="0"/>
              <a:buChar char="•"/>
            </a:pPr>
            <a:r>
              <a:rPr lang="en-US" altLang="zh-CN" dirty="0"/>
              <a:t>Aging timescales range from less than one hour to several days</a:t>
            </a:r>
            <a:r>
              <a:rPr lang="en-US" altLang="zh-CN" dirty="0" smtClean="0"/>
              <a:t>.</a:t>
            </a:r>
          </a:p>
          <a:p>
            <a:pPr marL="1200150" lvl="2" indent="-285750">
              <a:buFont typeface="Arial" charset="0"/>
              <a:buChar char="•"/>
            </a:pPr>
            <a:r>
              <a:rPr lang="en-US" altLang="zh-CN" dirty="0"/>
              <a:t>MAM4 </a:t>
            </a:r>
            <a:r>
              <a:rPr lang="en-US" altLang="zh-CN" dirty="0" smtClean="0"/>
              <a:t>aging timescales broadly consistent with </a:t>
            </a:r>
            <a:r>
              <a:rPr lang="en-US" altLang="zh-CN" dirty="0" err="1" smtClean="0"/>
              <a:t>PartMC</a:t>
            </a:r>
            <a:r>
              <a:rPr lang="en-US" altLang="zh-CN" dirty="0" smtClean="0"/>
              <a:t> MOSAIC </a:t>
            </a:r>
            <a:r>
              <a:rPr lang="en-US" altLang="zh-CN" dirty="0"/>
              <a:t>aging </a:t>
            </a:r>
            <a:r>
              <a:rPr lang="en-US" altLang="zh-CN" dirty="0" smtClean="0"/>
              <a:t>timescales.</a:t>
            </a:r>
            <a:endParaRPr lang="en-US" dirty="0"/>
          </a:p>
          <a:p>
            <a:r>
              <a:rPr lang="en-US" dirty="0" smtClean="0"/>
              <a:t>Next Steps:</a:t>
            </a:r>
          </a:p>
          <a:p>
            <a:pPr lvl="1"/>
            <a:r>
              <a:rPr lang="en-US" dirty="0" smtClean="0"/>
              <a:t>Use </a:t>
            </a:r>
            <a:r>
              <a:rPr lang="en-US" dirty="0"/>
              <a:t>offline </a:t>
            </a:r>
            <a:r>
              <a:rPr lang="en-US" dirty="0" smtClean="0"/>
              <a:t>meteorology/nudging.</a:t>
            </a:r>
          </a:p>
          <a:p>
            <a:pPr lvl="1"/>
            <a:r>
              <a:rPr lang="en-US" dirty="0" smtClean="0"/>
              <a:t>Quantify the differences between MAM4 aging timescales and </a:t>
            </a:r>
            <a:r>
              <a:rPr lang="en-US" dirty="0" err="1" smtClean="0"/>
              <a:t>PartMC</a:t>
            </a:r>
            <a:r>
              <a:rPr lang="en-US" dirty="0" smtClean="0"/>
              <a:t> aging timescales.</a:t>
            </a:r>
          </a:p>
          <a:p>
            <a:pPr lvl="1"/>
            <a:r>
              <a:rPr lang="en-US" dirty="0" smtClean="0"/>
              <a:t>Process analysis of BC vertical distribution.</a:t>
            </a:r>
          </a:p>
          <a:p>
            <a:pPr lvl="1"/>
            <a:endParaRPr lang="en-US" dirty="0" smtClean="0"/>
          </a:p>
        </p:txBody>
      </p:sp>
    </p:spTree>
    <p:extLst>
      <p:ext uri="{BB962C8B-B14F-4D97-AF65-F5344CB8AC3E}">
        <p14:creationId xmlns:p14="http://schemas.microsoft.com/office/powerpoint/2010/main" val="7009759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1244453596"/>
              </p:ext>
            </p:extLst>
          </p:nvPr>
        </p:nvGraphicFramePr>
        <p:xfrm>
          <a:off x="7521008" y="2963100"/>
          <a:ext cx="3433263" cy="1371600"/>
        </p:xfrm>
        <a:graphic>
          <a:graphicData uri="http://schemas.openxmlformats.org/drawingml/2006/table">
            <a:tbl>
              <a:tblPr firstRow="1" bandRow="1">
                <a:tableStyleId>{2D5ABB26-0587-4C30-8999-92F81FD0307C}</a:tableStyleId>
              </a:tblPr>
              <a:tblGrid>
                <a:gridCol w="1144421"/>
                <a:gridCol w="1144421"/>
                <a:gridCol w="1144421"/>
              </a:tblGrid>
              <a:tr h="258012">
                <a:tc>
                  <a:txBody>
                    <a:bodyPr/>
                    <a:lstStyle/>
                    <a:p>
                      <a:r>
                        <a:rPr lang="en-US" altLang="zh-CN" sz="1200" dirty="0" smtClean="0"/>
                        <a:t>MAM4</a:t>
                      </a:r>
                      <a:endParaRPr lang="zh-CN" altLang="en-US" sz="12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zh-CN" altLang="en-US" sz="1200" dirty="0" smtClean="0"/>
                        <a:t>σ</a:t>
                      </a:r>
                      <a:r>
                        <a:rPr lang="en-US" altLang="zh-CN" sz="1200" baseline="-25000" dirty="0" smtClean="0"/>
                        <a:t>g</a:t>
                      </a:r>
                      <a:endParaRPr lang="zh-CN" altLang="en-US" sz="12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altLang="zh-CN" sz="1200" dirty="0" smtClean="0"/>
                        <a:t>Size range</a:t>
                      </a:r>
                      <a:r>
                        <a:rPr lang="en-US" altLang="zh-CN" sz="1200" baseline="0" dirty="0" smtClean="0"/>
                        <a:t> (</a:t>
                      </a:r>
                      <a:r>
                        <a:rPr lang="zh-CN" altLang="en-US" sz="1200" dirty="0" smtClean="0"/>
                        <a:t>μ</a:t>
                      </a:r>
                      <a:r>
                        <a:rPr lang="en-US" altLang="zh-CN" sz="1200" dirty="0" smtClean="0"/>
                        <a:t>m)</a:t>
                      </a:r>
                      <a:endParaRPr lang="zh-CN" altLang="en-US" sz="12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20344">
                <a:tc>
                  <a:txBody>
                    <a:bodyPr/>
                    <a:lstStyle/>
                    <a:p>
                      <a:r>
                        <a:rPr lang="en-US" altLang="zh-CN" sz="1200" dirty="0" smtClean="0"/>
                        <a:t>Aitken</a:t>
                      </a:r>
                      <a:endParaRPr lang="zh-CN" altLang="en-US" sz="1200" dirty="0"/>
                    </a:p>
                  </a:txBody>
                  <a:tcPr>
                    <a:lnT w="12700" cap="flat" cmpd="sng" algn="ctr">
                      <a:solidFill>
                        <a:scrgbClr r="0" g="0" b="0"/>
                      </a:solidFill>
                      <a:prstDash val="solid"/>
                      <a:round/>
                      <a:headEnd type="none" w="med" len="med"/>
                      <a:tailEnd type="none" w="med" len="med"/>
                    </a:lnT>
                  </a:tcPr>
                </a:tc>
                <a:tc>
                  <a:txBody>
                    <a:bodyPr/>
                    <a:lstStyle/>
                    <a:p>
                      <a:r>
                        <a:rPr lang="en-US" altLang="zh-CN" sz="1200" dirty="0" smtClean="0"/>
                        <a:t>1.6</a:t>
                      </a:r>
                      <a:endParaRPr lang="zh-CN" altLang="en-US" sz="1200" dirty="0"/>
                    </a:p>
                  </a:txBody>
                  <a:tcPr>
                    <a:lnT w="12700" cap="flat" cmpd="sng" algn="ctr">
                      <a:solidFill>
                        <a:scrgbClr r="0" g="0" b="0"/>
                      </a:solidFill>
                      <a:prstDash val="solid"/>
                      <a:round/>
                      <a:headEnd type="none" w="med" len="med"/>
                      <a:tailEnd type="none" w="med" len="med"/>
                    </a:lnT>
                  </a:tcPr>
                </a:tc>
                <a:tc>
                  <a:txBody>
                    <a:bodyPr/>
                    <a:lstStyle/>
                    <a:p>
                      <a:r>
                        <a:rPr lang="en-US" altLang="zh-CN" sz="1200" dirty="0" smtClean="0"/>
                        <a:t>0.015-0.053</a:t>
                      </a:r>
                      <a:endParaRPr lang="zh-CN" altLang="en-US" sz="1200" dirty="0"/>
                    </a:p>
                  </a:txBody>
                  <a:tcPr>
                    <a:lnT w="12700" cap="flat" cmpd="sng" algn="ctr">
                      <a:solidFill>
                        <a:scrgbClr r="0" g="0" b="0"/>
                      </a:solidFill>
                      <a:prstDash val="solid"/>
                      <a:round/>
                      <a:headEnd type="none" w="med" len="med"/>
                      <a:tailEnd type="none" w="med" len="med"/>
                    </a:lnT>
                  </a:tcPr>
                </a:tc>
              </a:tr>
              <a:tr h="220344">
                <a:tc>
                  <a:txBody>
                    <a:bodyPr/>
                    <a:lstStyle/>
                    <a:p>
                      <a:r>
                        <a:rPr lang="en-US" altLang="zh-CN" sz="1200" dirty="0" smtClean="0"/>
                        <a:t>Accumulation</a:t>
                      </a:r>
                      <a:endParaRPr lang="zh-CN" altLang="en-US" sz="1200" dirty="0"/>
                    </a:p>
                  </a:txBody>
                  <a:tcPr/>
                </a:tc>
                <a:tc>
                  <a:txBody>
                    <a:bodyPr/>
                    <a:lstStyle/>
                    <a:p>
                      <a:r>
                        <a:rPr lang="en-US" altLang="zh-CN" sz="1200" dirty="0" smtClean="0"/>
                        <a:t>1.8</a:t>
                      </a:r>
                      <a:endParaRPr lang="zh-CN" altLang="en-US" sz="1200" dirty="0"/>
                    </a:p>
                  </a:txBody>
                  <a:tcPr/>
                </a:tc>
                <a:tc>
                  <a:txBody>
                    <a:bodyPr/>
                    <a:lstStyle/>
                    <a:p>
                      <a:r>
                        <a:rPr lang="en-US" altLang="zh-CN" sz="1200" dirty="0" smtClean="0"/>
                        <a:t>0.058-0.27</a:t>
                      </a:r>
                      <a:endParaRPr lang="zh-CN" altLang="en-US" sz="1200" dirty="0"/>
                    </a:p>
                  </a:txBody>
                  <a:tcPr/>
                </a:tc>
              </a:tr>
              <a:tr h="258012">
                <a:tc>
                  <a:txBody>
                    <a:bodyPr/>
                    <a:lstStyle/>
                    <a:p>
                      <a:r>
                        <a:rPr lang="en-US" altLang="zh-CN" sz="1200" dirty="0" smtClean="0"/>
                        <a:t>Primary carbon</a:t>
                      </a:r>
                      <a:endParaRPr lang="zh-CN" altLang="en-US" sz="1200" dirty="0"/>
                    </a:p>
                  </a:txBody>
                  <a:tcPr/>
                </a:tc>
                <a:tc>
                  <a:txBody>
                    <a:bodyPr/>
                    <a:lstStyle/>
                    <a:p>
                      <a:r>
                        <a:rPr lang="en-US" altLang="zh-CN" sz="1200" dirty="0" smtClean="0"/>
                        <a:t>1.6</a:t>
                      </a:r>
                      <a:endParaRPr lang="zh-CN" altLang="en-US" sz="1200" dirty="0"/>
                    </a:p>
                  </a:txBody>
                  <a:tcPr/>
                </a:tc>
                <a:tc>
                  <a:txBody>
                    <a:bodyPr/>
                    <a:lstStyle/>
                    <a:p>
                      <a:r>
                        <a:rPr lang="en-US" altLang="zh-CN" sz="1200" dirty="0" smtClean="0"/>
                        <a:t>0.039-0.13</a:t>
                      </a:r>
                      <a:endParaRPr lang="zh-CN" altLang="en-US" sz="1200" dirty="0"/>
                    </a:p>
                  </a:txBody>
                  <a:tcPr/>
                </a:tc>
              </a:tr>
              <a:tr h="220344">
                <a:tc>
                  <a:txBody>
                    <a:bodyPr/>
                    <a:lstStyle/>
                    <a:p>
                      <a:r>
                        <a:rPr lang="en-US" altLang="zh-CN" sz="1200" dirty="0" smtClean="0"/>
                        <a:t>Coarse</a:t>
                      </a:r>
                      <a:endParaRPr lang="zh-CN" altLang="en-US" sz="1200" dirty="0"/>
                    </a:p>
                  </a:txBody>
                  <a:tcPr>
                    <a:lnB w="12700" cap="flat" cmpd="sng" algn="ctr">
                      <a:solidFill>
                        <a:scrgbClr r="0" g="0" b="0"/>
                      </a:solidFill>
                      <a:prstDash val="solid"/>
                      <a:round/>
                      <a:headEnd type="none" w="med" len="med"/>
                      <a:tailEnd type="none" w="med" len="med"/>
                    </a:lnB>
                  </a:tcPr>
                </a:tc>
                <a:tc>
                  <a:txBody>
                    <a:bodyPr/>
                    <a:lstStyle/>
                    <a:p>
                      <a:r>
                        <a:rPr lang="en-US" altLang="zh-CN" sz="1200" dirty="0" smtClean="0"/>
                        <a:t>1.8</a:t>
                      </a:r>
                      <a:endParaRPr lang="zh-CN" altLang="en-US" sz="1200" dirty="0"/>
                    </a:p>
                  </a:txBody>
                  <a:tcPr>
                    <a:lnB w="12700" cap="flat" cmpd="sng" algn="ctr">
                      <a:solidFill>
                        <a:scrgbClr r="0" g="0" b="0"/>
                      </a:solidFill>
                      <a:prstDash val="solid"/>
                      <a:round/>
                      <a:headEnd type="none" w="med" len="med"/>
                      <a:tailEnd type="none" w="med" len="med"/>
                    </a:lnB>
                  </a:tcPr>
                </a:tc>
                <a:tc>
                  <a:txBody>
                    <a:bodyPr/>
                    <a:lstStyle/>
                    <a:p>
                      <a:r>
                        <a:rPr lang="en-US" altLang="zh-CN" sz="1200" dirty="0" smtClean="0"/>
                        <a:t>0.80-3.65</a:t>
                      </a:r>
                      <a:endParaRPr lang="zh-CN" altLang="en-US" sz="1200" dirty="0"/>
                    </a:p>
                  </a:txBody>
                  <a:tcPr>
                    <a:lnB w="12700" cap="flat" cmpd="sng" algn="ctr">
                      <a:solidFill>
                        <a:scrgbClr r="0" g="0" b="0"/>
                      </a:solidFill>
                      <a:prstDash val="solid"/>
                      <a:round/>
                      <a:headEnd type="none" w="med" len="med"/>
                      <a:tailEnd type="none" w="med" len="med"/>
                    </a:lnB>
                  </a:tcPr>
                </a:tc>
              </a:tr>
            </a:tbl>
          </a:graphicData>
        </a:graphic>
      </p:graphicFrame>
      <p:sp>
        <p:nvSpPr>
          <p:cNvPr id="7" name="文本框 6"/>
          <p:cNvSpPr txBox="1"/>
          <p:nvPr/>
        </p:nvSpPr>
        <p:spPr>
          <a:xfrm>
            <a:off x="8856705" y="4623541"/>
            <a:ext cx="2491043" cy="369332"/>
          </a:xfrm>
          <a:prstGeom prst="rect">
            <a:avLst/>
          </a:prstGeom>
          <a:noFill/>
        </p:spPr>
        <p:txBody>
          <a:bodyPr wrap="square" rtlCol="0">
            <a:spAutoFit/>
          </a:bodyPr>
          <a:lstStyle/>
          <a:p>
            <a:r>
              <a:rPr kumimoji="1" lang="en-US" altLang="zh-CN" dirty="0"/>
              <a:t>(Liu et al., 2015)</a:t>
            </a:r>
            <a:endParaRPr kumimoji="1" lang="zh-CN" altLang="en-US" dirty="0"/>
          </a:p>
        </p:txBody>
      </p:sp>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6715" y="1840352"/>
            <a:ext cx="730649" cy="1332361"/>
          </a:xfrm>
          <a:prstGeom prst="rect">
            <a:avLst/>
          </a:prstGeom>
        </p:spPr>
      </p:pic>
      <p:grpSp>
        <p:nvGrpSpPr>
          <p:cNvPr id="13" name="Group 12"/>
          <p:cNvGrpSpPr/>
          <p:nvPr/>
        </p:nvGrpSpPr>
        <p:grpSpPr>
          <a:xfrm>
            <a:off x="1360268" y="1639190"/>
            <a:ext cx="5335489" cy="4317447"/>
            <a:chOff x="366811" y="1460500"/>
            <a:chExt cx="5335489" cy="4317447"/>
          </a:xfrm>
        </p:grpSpPr>
        <p:grpSp>
          <p:nvGrpSpPr>
            <p:cNvPr id="36" name="Group 35"/>
            <p:cNvGrpSpPr/>
            <p:nvPr/>
          </p:nvGrpSpPr>
          <p:grpSpPr>
            <a:xfrm>
              <a:off x="711678" y="4546092"/>
              <a:ext cx="3955225" cy="1231855"/>
              <a:chOff x="445325" y="4170761"/>
              <a:chExt cx="4043806" cy="1299170"/>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25" y="4170761"/>
                <a:ext cx="4043806" cy="1078133"/>
              </a:xfrm>
              <a:prstGeom prst="rect">
                <a:avLst/>
              </a:prstGeom>
            </p:spPr>
          </p:pic>
          <p:sp>
            <p:nvSpPr>
              <p:cNvPr id="31" name="TextBox 30"/>
              <p:cNvSpPr txBox="1"/>
              <p:nvPr/>
            </p:nvSpPr>
            <p:spPr>
              <a:xfrm>
                <a:off x="1747213" y="5242714"/>
                <a:ext cx="1231031" cy="22721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tx1">
                        <a:lumMod val="90000"/>
                        <a:lumOff val="10000"/>
                      </a:schemeClr>
                    </a:solidFill>
                  </a:rPr>
                  <a:t>Primary </a:t>
                </a:r>
                <a:r>
                  <a:rPr lang="en-US" sz="800">
                    <a:solidFill>
                      <a:schemeClr val="tx1">
                        <a:lumMod val="90000"/>
                        <a:lumOff val="10000"/>
                      </a:schemeClr>
                    </a:solidFill>
                  </a:rPr>
                  <a:t>carbon mode</a:t>
                </a:r>
                <a:endParaRPr lang="en-US" sz="800" dirty="0">
                  <a:solidFill>
                    <a:schemeClr val="tx1">
                      <a:lumMod val="90000"/>
                      <a:lumOff val="10000"/>
                    </a:schemeClr>
                  </a:solidFill>
                </a:endParaRPr>
              </a:p>
            </p:txBody>
          </p:sp>
        </p:grpSp>
        <p:sp>
          <p:nvSpPr>
            <p:cNvPr id="35" name="Up Arrow 34"/>
            <p:cNvSpPr/>
            <p:nvPr/>
          </p:nvSpPr>
          <p:spPr>
            <a:xfrm flipH="1">
              <a:off x="2337011" y="4105236"/>
              <a:ext cx="273144" cy="4343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2727290" y="4156311"/>
              <a:ext cx="2164891" cy="577081"/>
            </a:xfrm>
            <a:prstGeom prst="rect">
              <a:avLst/>
            </a:prstGeom>
            <a:noFill/>
          </p:spPr>
          <p:txBody>
            <a:bodyPr wrap="square" rtlCol="0">
              <a:spAutoFit/>
            </a:bodyPr>
            <a:lstStyle/>
            <a:p>
              <a:r>
                <a:rPr lang="en-US" sz="1050" dirty="0"/>
                <a:t>Coagulation</a:t>
              </a:r>
            </a:p>
            <a:p>
              <a:r>
                <a:rPr lang="en-US" sz="1050" dirty="0"/>
                <a:t>Condensation</a:t>
              </a:r>
            </a:p>
            <a:p>
              <a:endParaRPr lang="en-US" sz="1050" dirty="0"/>
            </a:p>
          </p:txBody>
        </p:sp>
        <p:grpSp>
          <p:nvGrpSpPr>
            <p:cNvPr id="5" name="Group 4"/>
            <p:cNvGrpSpPr/>
            <p:nvPr/>
          </p:nvGrpSpPr>
          <p:grpSpPr>
            <a:xfrm>
              <a:off x="366811" y="1460500"/>
              <a:ext cx="5335489" cy="2710260"/>
              <a:chOff x="366811" y="1460500"/>
              <a:chExt cx="5335489" cy="2710260"/>
            </a:xfrm>
          </p:grpSpPr>
          <p:grpSp>
            <p:nvGrpSpPr>
              <p:cNvPr id="37" name="Group 36"/>
              <p:cNvGrpSpPr/>
              <p:nvPr/>
            </p:nvGrpSpPr>
            <p:grpSpPr>
              <a:xfrm>
                <a:off x="366811" y="1584959"/>
                <a:ext cx="4975502" cy="2585801"/>
                <a:chOff x="366812" y="1944343"/>
                <a:chExt cx="4607098" cy="2226418"/>
              </a:xfrm>
            </p:grpSpPr>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812" y="1944343"/>
                  <a:ext cx="4607098" cy="2063942"/>
                </a:xfrm>
                <a:prstGeom prst="rect">
                  <a:avLst/>
                </a:prstGeom>
              </p:spPr>
            </p:pic>
            <p:cxnSp>
              <p:nvCxnSpPr>
                <p:cNvPr id="21" name="Straight Connector 20"/>
                <p:cNvCxnSpPr/>
                <p:nvPr/>
              </p:nvCxnSpPr>
              <p:spPr>
                <a:xfrm>
                  <a:off x="1206500" y="3912894"/>
                  <a:ext cx="0" cy="25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860550" y="3900194"/>
                  <a:ext cx="0" cy="25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806700" y="3893844"/>
                  <a:ext cx="0" cy="257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994150" y="3874794"/>
                  <a:ext cx="0" cy="257867"/>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282700" y="3898900"/>
                  <a:ext cx="591514" cy="185501"/>
                </a:xfrm>
                <a:prstGeom prst="rect">
                  <a:avLst/>
                </a:prstGeom>
                <a:noFill/>
              </p:spPr>
              <p:txBody>
                <a:bodyPr wrap="square" rtlCol="0">
                  <a:spAutoFit/>
                </a:bodyPr>
                <a:lstStyle/>
                <a:p>
                  <a:r>
                    <a:rPr lang="en-US" sz="800">
                      <a:solidFill>
                        <a:schemeClr val="tx1">
                          <a:lumMod val="90000"/>
                          <a:lumOff val="10000"/>
                        </a:schemeClr>
                      </a:solidFill>
                    </a:rPr>
                    <a:t>aitken</a:t>
                  </a:r>
                  <a:endParaRPr lang="en-US" sz="800" dirty="0">
                    <a:solidFill>
                      <a:schemeClr val="tx1">
                        <a:lumMod val="90000"/>
                        <a:lumOff val="10000"/>
                      </a:schemeClr>
                    </a:solidFill>
                  </a:endParaRPr>
                </a:p>
              </p:txBody>
            </p:sp>
            <p:sp>
              <p:nvSpPr>
                <p:cNvPr id="29" name="TextBox 28"/>
                <p:cNvSpPr txBox="1"/>
                <p:nvPr/>
              </p:nvSpPr>
              <p:spPr>
                <a:xfrm>
                  <a:off x="1962340" y="3911840"/>
                  <a:ext cx="818960" cy="185501"/>
                </a:xfrm>
                <a:prstGeom prst="rect">
                  <a:avLst/>
                </a:prstGeom>
                <a:noFill/>
              </p:spPr>
              <p:txBody>
                <a:bodyPr wrap="square" rtlCol="0">
                  <a:spAutoFit/>
                </a:bodyPr>
                <a:lstStyle/>
                <a:p>
                  <a:r>
                    <a:rPr lang="en-US" sz="800" dirty="0">
                      <a:solidFill>
                        <a:schemeClr val="tx1">
                          <a:lumMod val="90000"/>
                          <a:lumOff val="10000"/>
                        </a:schemeClr>
                      </a:solidFill>
                    </a:rPr>
                    <a:t>accumulation</a:t>
                  </a:r>
                </a:p>
              </p:txBody>
            </p:sp>
            <p:sp>
              <p:nvSpPr>
                <p:cNvPr id="30" name="TextBox 29"/>
                <p:cNvSpPr txBox="1"/>
                <p:nvPr/>
              </p:nvSpPr>
              <p:spPr>
                <a:xfrm>
                  <a:off x="3105245" y="3918788"/>
                  <a:ext cx="533305" cy="185501"/>
                </a:xfrm>
                <a:prstGeom prst="rect">
                  <a:avLst/>
                </a:prstGeom>
                <a:noFill/>
              </p:spPr>
              <p:txBody>
                <a:bodyPr wrap="square" rtlCol="0">
                  <a:spAutoFit/>
                </a:bodyPr>
                <a:lstStyle/>
                <a:p>
                  <a:r>
                    <a:rPr lang="en-US" sz="800">
                      <a:solidFill>
                        <a:schemeClr val="tx1">
                          <a:lumMod val="90000"/>
                          <a:lumOff val="10000"/>
                        </a:schemeClr>
                      </a:solidFill>
                    </a:rPr>
                    <a:t>coarse</a:t>
                  </a:r>
                  <a:endParaRPr lang="en-US" sz="800" dirty="0">
                    <a:solidFill>
                      <a:schemeClr val="tx1">
                        <a:lumMod val="90000"/>
                        <a:lumOff val="10000"/>
                      </a:schemeClr>
                    </a:solidFill>
                  </a:endParaRPr>
                </a:p>
              </p:txBody>
            </p:sp>
          </p:gr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4" name="Rectangle 3"/>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标题 1"/>
          <p:cNvSpPr>
            <a:spLocks noGrp="1"/>
          </p:cNvSpPr>
          <p:nvPr>
            <p:ph type="title"/>
          </p:nvPr>
        </p:nvSpPr>
        <p:spPr/>
        <p:txBody>
          <a:bodyPr>
            <a:normAutofit/>
          </a:bodyPr>
          <a:lstStyle/>
          <a:p>
            <a:r>
              <a:rPr lang="en-US" altLang="zh-CN" dirty="0" smtClean="0">
                <a:solidFill>
                  <a:srgbClr val="C00000"/>
                </a:solidFill>
              </a:rPr>
              <a:t>Background: schematic </a:t>
            </a:r>
            <a:r>
              <a:rPr lang="en-US" altLang="zh-CN" dirty="0">
                <a:solidFill>
                  <a:srgbClr val="C00000"/>
                </a:solidFill>
              </a:rPr>
              <a:t>of aerosol modes and associated tracers in MAM4 </a:t>
            </a:r>
          </a:p>
        </p:txBody>
      </p:sp>
    </p:spTree>
    <p:extLst>
      <p:ext uri="{BB962C8B-B14F-4D97-AF65-F5344CB8AC3E}">
        <p14:creationId xmlns:p14="http://schemas.microsoft.com/office/powerpoint/2010/main" val="6548290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Black Carbon and Organic Carbon – 992hPa</a:t>
            </a:r>
            <a:endParaRPr lang="en-US" dirty="0">
              <a:solidFill>
                <a:srgbClr val="C00000"/>
              </a:solidFill>
            </a:endParaRPr>
          </a:p>
        </p:txBody>
      </p:sp>
      <p:sp>
        <p:nvSpPr>
          <p:cNvPr id="10" name="TextBox 9"/>
          <p:cNvSpPr txBox="1"/>
          <p:nvPr/>
        </p:nvSpPr>
        <p:spPr>
          <a:xfrm>
            <a:off x="1192192" y="1721574"/>
            <a:ext cx="4398380" cy="369332"/>
          </a:xfrm>
          <a:prstGeom prst="rect">
            <a:avLst/>
          </a:prstGeom>
          <a:noFill/>
        </p:spPr>
        <p:txBody>
          <a:bodyPr wrap="square" rtlCol="0">
            <a:spAutoFit/>
          </a:bodyPr>
          <a:lstStyle/>
          <a:p>
            <a:r>
              <a:rPr lang="en-US" dirty="0" smtClean="0"/>
              <a:t>BC - March 		BC - September</a:t>
            </a:r>
            <a:endParaRPr lang="en-US" dirty="0"/>
          </a:p>
        </p:txBody>
      </p:sp>
      <p:grpSp>
        <p:nvGrpSpPr>
          <p:cNvPr id="3" name="Group 2"/>
          <p:cNvGrpSpPr/>
          <p:nvPr/>
        </p:nvGrpSpPr>
        <p:grpSpPr>
          <a:xfrm>
            <a:off x="498883" y="2063917"/>
            <a:ext cx="5674347" cy="1822283"/>
            <a:chOff x="1368672" y="1672608"/>
            <a:chExt cx="7436354" cy="245463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672" y="1672608"/>
              <a:ext cx="3691360" cy="245462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7451" y="1672608"/>
              <a:ext cx="3807575" cy="2454630"/>
            </a:xfrm>
            <a:prstGeom prst="rect">
              <a:avLst/>
            </a:prstGeom>
          </p:spPr>
        </p:pic>
      </p:grpSp>
      <p:grpSp>
        <p:nvGrpSpPr>
          <p:cNvPr id="13" name="Group 12"/>
          <p:cNvGrpSpPr/>
          <p:nvPr/>
        </p:nvGrpSpPr>
        <p:grpSpPr>
          <a:xfrm>
            <a:off x="6126950" y="1998541"/>
            <a:ext cx="5720983" cy="1892616"/>
            <a:chOff x="1773699" y="1785004"/>
            <a:chExt cx="7173532" cy="2410415"/>
          </a:xfrm>
        </p:grpSpPr>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3699" y="1875099"/>
              <a:ext cx="3570999" cy="2311721"/>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8344" y="1785004"/>
              <a:ext cx="3658887" cy="2410415"/>
            </a:xfrm>
            <a:prstGeom prst="rect">
              <a:avLst/>
            </a:prstGeom>
          </p:spPr>
        </p:pic>
      </p:grpSp>
      <p:sp>
        <p:nvSpPr>
          <p:cNvPr id="18" name="TextBox 17"/>
          <p:cNvSpPr txBox="1"/>
          <p:nvPr/>
        </p:nvSpPr>
        <p:spPr>
          <a:xfrm>
            <a:off x="6883281" y="1725953"/>
            <a:ext cx="4398380" cy="369332"/>
          </a:xfrm>
          <a:prstGeom prst="rect">
            <a:avLst/>
          </a:prstGeom>
          <a:noFill/>
        </p:spPr>
        <p:txBody>
          <a:bodyPr wrap="square" rtlCol="0">
            <a:spAutoFit/>
          </a:bodyPr>
          <a:lstStyle/>
          <a:p>
            <a:r>
              <a:rPr lang="en-US" dirty="0"/>
              <a:t>O</a:t>
            </a:r>
            <a:r>
              <a:rPr lang="en-US" dirty="0" smtClean="0"/>
              <a:t>C - March 	              OC - September</a:t>
            </a:r>
            <a:endParaRPr lang="en-US" dirty="0"/>
          </a:p>
        </p:txBody>
      </p:sp>
      <p:grpSp>
        <p:nvGrpSpPr>
          <p:cNvPr id="21" name="Group 20"/>
          <p:cNvGrpSpPr/>
          <p:nvPr/>
        </p:nvGrpSpPr>
        <p:grpSpPr>
          <a:xfrm>
            <a:off x="544775" y="4041861"/>
            <a:ext cx="11215103" cy="2451535"/>
            <a:chOff x="1045479" y="1608881"/>
            <a:chExt cx="11100773" cy="2331271"/>
          </a:xfrm>
        </p:grpSpPr>
        <p:sp>
          <p:nvSpPr>
            <p:cNvPr id="22" name="TextBox 21"/>
            <p:cNvSpPr txBox="1"/>
            <p:nvPr/>
          </p:nvSpPr>
          <p:spPr>
            <a:xfrm>
              <a:off x="1655227" y="1627328"/>
              <a:ext cx="1837264" cy="351214"/>
            </a:xfrm>
            <a:prstGeom prst="rect">
              <a:avLst/>
            </a:prstGeom>
            <a:noFill/>
          </p:spPr>
          <p:txBody>
            <a:bodyPr wrap="square" rtlCol="0">
              <a:spAutoFit/>
            </a:bodyPr>
            <a:lstStyle/>
            <a:p>
              <a:r>
                <a:rPr lang="en-US" smtClean="0"/>
                <a:t>Sulfate - March</a:t>
              </a:r>
              <a:endParaRPr lang="en-US" dirty="0"/>
            </a:p>
          </p:txBody>
        </p:sp>
        <p:sp>
          <p:nvSpPr>
            <p:cNvPr id="23" name="TextBox 22"/>
            <p:cNvSpPr txBox="1"/>
            <p:nvPr/>
          </p:nvSpPr>
          <p:spPr>
            <a:xfrm>
              <a:off x="4590602" y="1608881"/>
              <a:ext cx="1450088" cy="351214"/>
            </a:xfrm>
            <a:prstGeom prst="rect">
              <a:avLst/>
            </a:prstGeom>
            <a:noFill/>
          </p:spPr>
          <p:txBody>
            <a:bodyPr wrap="square" rtlCol="0">
              <a:spAutoFit/>
            </a:bodyPr>
            <a:lstStyle/>
            <a:p>
              <a:r>
                <a:rPr lang="en-US" dirty="0" smtClean="0"/>
                <a:t>SOA - March</a:t>
              </a:r>
              <a:endParaRPr lang="en-US" dirty="0"/>
            </a:p>
          </p:txBody>
        </p:sp>
        <p:sp>
          <p:nvSpPr>
            <p:cNvPr id="24" name="Rectangle 23"/>
            <p:cNvSpPr/>
            <p:nvPr/>
          </p:nvSpPr>
          <p:spPr>
            <a:xfrm>
              <a:off x="3407216" y="1807510"/>
              <a:ext cx="258347" cy="1330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p:cNvSpPr/>
            <p:nvPr/>
          </p:nvSpPr>
          <p:spPr>
            <a:xfrm>
              <a:off x="5928739" y="1671291"/>
              <a:ext cx="386085" cy="27243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ectangle 25"/>
            <p:cNvSpPr/>
            <p:nvPr/>
          </p:nvSpPr>
          <p:spPr>
            <a:xfrm>
              <a:off x="6040690" y="3696823"/>
              <a:ext cx="406408" cy="13535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ectangle 26"/>
            <p:cNvSpPr/>
            <p:nvPr/>
          </p:nvSpPr>
          <p:spPr>
            <a:xfrm>
              <a:off x="3204011" y="3696823"/>
              <a:ext cx="406408" cy="13535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0517" y="2024077"/>
              <a:ext cx="2885061" cy="1881349"/>
            </a:xfrm>
            <a:prstGeom prst="rect">
              <a:avLst/>
            </a:prstGeom>
          </p:spPr>
        </p:pic>
        <p:sp>
          <p:nvSpPr>
            <p:cNvPr id="29" name="TextBox 28"/>
            <p:cNvSpPr txBox="1"/>
            <p:nvPr/>
          </p:nvSpPr>
          <p:spPr>
            <a:xfrm>
              <a:off x="7337589" y="1618270"/>
              <a:ext cx="1487902" cy="351214"/>
            </a:xfrm>
            <a:prstGeom prst="rect">
              <a:avLst/>
            </a:prstGeom>
            <a:noFill/>
          </p:spPr>
          <p:txBody>
            <a:bodyPr wrap="square" rtlCol="0">
              <a:spAutoFit/>
            </a:bodyPr>
            <a:lstStyle/>
            <a:p>
              <a:r>
                <a:rPr lang="en-US" dirty="0" smtClean="0"/>
                <a:t>Dust </a:t>
              </a:r>
              <a:r>
                <a:rPr lang="en-US" smtClean="0"/>
                <a:t>- March</a:t>
              </a:r>
              <a:endParaRPr lang="en-US" dirty="0"/>
            </a:p>
          </p:txBody>
        </p:sp>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5479" y="2048488"/>
              <a:ext cx="2789804" cy="1830224"/>
            </a:xfrm>
            <a:prstGeom prst="rect">
              <a:avLst/>
            </a:prstGeom>
          </p:spPr>
        </p:pic>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07209" y="2044850"/>
              <a:ext cx="2894376" cy="1895302"/>
            </a:xfrm>
            <a:prstGeom prst="rect">
              <a:avLst/>
            </a:prstGeom>
          </p:spPr>
        </p:pic>
        <p:sp>
          <p:nvSpPr>
            <p:cNvPr id="32" name="TextBox 31"/>
            <p:cNvSpPr txBox="1"/>
            <p:nvPr/>
          </p:nvSpPr>
          <p:spPr>
            <a:xfrm>
              <a:off x="9935111" y="1630474"/>
              <a:ext cx="1964897" cy="351214"/>
            </a:xfrm>
            <a:prstGeom prst="rect">
              <a:avLst/>
            </a:prstGeom>
            <a:noFill/>
          </p:spPr>
          <p:txBody>
            <a:bodyPr wrap="square" rtlCol="0">
              <a:spAutoFit/>
            </a:bodyPr>
            <a:lstStyle/>
            <a:p>
              <a:r>
                <a:rPr lang="en-US" smtClean="0"/>
                <a:t>Sea salt  March</a:t>
              </a:r>
              <a:endParaRPr lang="en-US" dirty="0"/>
            </a:p>
          </p:txBody>
        </p:sp>
        <p:pic>
          <p:nvPicPr>
            <p:cNvPr id="33" name="Picture 3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71531" y="2039941"/>
              <a:ext cx="2874721" cy="1855770"/>
            </a:xfrm>
            <a:prstGeom prst="rect">
              <a:avLst/>
            </a:prstGeom>
          </p:spPr>
        </p:pic>
      </p:grpSp>
    </p:spTree>
    <p:extLst>
      <p:ext uri="{BB962C8B-B14F-4D97-AF65-F5344CB8AC3E}">
        <p14:creationId xmlns:p14="http://schemas.microsoft.com/office/powerpoint/2010/main" val="5643255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C00000"/>
                </a:solidFill>
              </a:rPr>
              <a:t>Hygroscopicity</a:t>
            </a:r>
            <a:r>
              <a:rPr lang="en-US" dirty="0" smtClean="0">
                <a:solidFill>
                  <a:srgbClr val="C00000"/>
                </a:solidFill>
              </a:rPr>
              <a:t> (Kappa) for Accumulation Mode and Primary Carbon </a:t>
            </a:r>
            <a:r>
              <a:rPr lang="en-US" dirty="0">
                <a:solidFill>
                  <a:srgbClr val="C00000"/>
                </a:solidFill>
              </a:rPr>
              <a:t>M</a:t>
            </a:r>
            <a:r>
              <a:rPr lang="en-US" dirty="0" smtClean="0">
                <a:solidFill>
                  <a:srgbClr val="C00000"/>
                </a:solidFill>
              </a:rPr>
              <a:t>ode</a:t>
            </a:r>
            <a:endParaRPr lang="en-US" dirty="0">
              <a:solidFill>
                <a:srgbClr val="C00000"/>
              </a:solidFill>
            </a:endParaRPr>
          </a:p>
        </p:txBody>
      </p:sp>
      <p:sp>
        <p:nvSpPr>
          <p:cNvPr id="3" name="Content Placeholder 2"/>
          <p:cNvSpPr>
            <a:spLocks noGrp="1"/>
          </p:cNvSpPr>
          <p:nvPr>
            <p:ph idx="1"/>
          </p:nvPr>
        </p:nvSpPr>
        <p:spPr/>
        <p:txBody>
          <a:bodyPr/>
          <a:lstStyle/>
          <a:p>
            <a:r>
              <a:rPr lang="en-US" sz="2000" dirty="0" smtClean="0"/>
              <a:t>Accumulation mode: SO4, BC, OC, SOA, dust, sea salt.</a:t>
            </a:r>
          </a:p>
          <a:p>
            <a:r>
              <a:rPr lang="en-US" sz="2000" dirty="0" smtClean="0"/>
              <a:t>P-carbon mode: BC, OC</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12313043"/>
              </p:ext>
            </p:extLst>
          </p:nvPr>
        </p:nvGraphicFramePr>
        <p:xfrm>
          <a:off x="1243310" y="3061973"/>
          <a:ext cx="5795301" cy="2910564"/>
        </p:xfrm>
        <a:graphic>
          <a:graphicData uri="http://schemas.openxmlformats.org/drawingml/2006/table">
            <a:tbl>
              <a:tblPr firstRow="1" bandRow="1">
                <a:tableStyleId>{5C22544A-7EE6-4342-B048-85BDC9FD1C3A}</a:tableStyleId>
              </a:tblPr>
              <a:tblGrid>
                <a:gridCol w="1931767"/>
                <a:gridCol w="1931767"/>
                <a:gridCol w="1931767"/>
              </a:tblGrid>
              <a:tr h="650232">
                <a:tc>
                  <a:txBody>
                    <a:bodyPr/>
                    <a:lstStyle/>
                    <a:p>
                      <a:r>
                        <a:rPr lang="en-US" dirty="0" smtClean="0"/>
                        <a:t>Species</a:t>
                      </a:r>
                      <a:endParaRPr lang="en-US" dirty="0"/>
                    </a:p>
                  </a:txBody>
                  <a:tcPr/>
                </a:tc>
                <a:tc>
                  <a:txBody>
                    <a:bodyPr/>
                    <a:lstStyle/>
                    <a:p>
                      <a:r>
                        <a:rPr lang="en-US" dirty="0" smtClean="0"/>
                        <a:t>Density (kg/m3)</a:t>
                      </a:r>
                      <a:endParaRPr lang="en-US" dirty="0"/>
                    </a:p>
                  </a:txBody>
                  <a:tcPr/>
                </a:tc>
                <a:tc>
                  <a:txBody>
                    <a:bodyPr/>
                    <a:lstStyle/>
                    <a:p>
                      <a:r>
                        <a:rPr lang="en-US" dirty="0" smtClean="0"/>
                        <a:t>Kappa</a:t>
                      </a:r>
                      <a:endParaRPr lang="en-US" dirty="0"/>
                    </a:p>
                  </a:txBody>
                  <a:tcPr/>
                </a:tc>
              </a:tr>
              <a:tr h="376722">
                <a:tc>
                  <a:txBody>
                    <a:bodyPr/>
                    <a:lstStyle/>
                    <a:p>
                      <a:r>
                        <a:rPr lang="en-US" dirty="0" smtClean="0"/>
                        <a:t>NH</a:t>
                      </a:r>
                      <a:r>
                        <a:rPr lang="en-US" baseline="-25000" dirty="0" smtClean="0"/>
                        <a:t>4</a:t>
                      </a:r>
                      <a:r>
                        <a:rPr lang="en-US" dirty="0" smtClean="0"/>
                        <a:t>SO</a:t>
                      </a:r>
                      <a:r>
                        <a:rPr lang="en-US" baseline="-25000" dirty="0" smtClean="0"/>
                        <a:t>4</a:t>
                      </a:r>
                      <a:endParaRPr lang="en-US" dirty="0"/>
                    </a:p>
                  </a:txBody>
                  <a:tcPr/>
                </a:tc>
                <a:tc>
                  <a:txBody>
                    <a:bodyPr/>
                    <a:lstStyle/>
                    <a:p>
                      <a:r>
                        <a:rPr lang="en-US" dirty="0" smtClean="0"/>
                        <a:t>1800</a:t>
                      </a:r>
                      <a:endParaRPr lang="en-US" dirty="0"/>
                    </a:p>
                  </a:txBody>
                  <a:tcPr/>
                </a:tc>
                <a:tc>
                  <a:txBody>
                    <a:bodyPr/>
                    <a:lstStyle/>
                    <a:p>
                      <a:r>
                        <a:rPr lang="en-US" dirty="0" smtClean="0"/>
                        <a:t>0.61</a:t>
                      </a:r>
                      <a:endParaRPr lang="en-US" dirty="0"/>
                    </a:p>
                  </a:txBody>
                  <a:tcPr/>
                </a:tc>
              </a:tr>
              <a:tr h="376722">
                <a:tc>
                  <a:txBody>
                    <a:bodyPr/>
                    <a:lstStyle/>
                    <a:p>
                      <a:r>
                        <a:rPr lang="en-US" dirty="0" smtClean="0"/>
                        <a:t>BC</a:t>
                      </a:r>
                      <a:endParaRPr lang="en-US" dirty="0"/>
                    </a:p>
                  </a:txBody>
                  <a:tcPr/>
                </a:tc>
                <a:tc>
                  <a:txBody>
                    <a:bodyPr/>
                    <a:lstStyle/>
                    <a:p>
                      <a:r>
                        <a:rPr lang="en-US" dirty="0" smtClean="0"/>
                        <a:t>1800</a:t>
                      </a:r>
                      <a:endParaRPr lang="en-US" dirty="0"/>
                    </a:p>
                  </a:txBody>
                  <a:tcPr/>
                </a:tc>
                <a:tc>
                  <a:txBody>
                    <a:bodyPr/>
                    <a:lstStyle/>
                    <a:p>
                      <a:r>
                        <a:rPr lang="en-US" dirty="0" smtClean="0"/>
                        <a:t>0.0</a:t>
                      </a:r>
                      <a:endParaRPr lang="en-US" dirty="0"/>
                    </a:p>
                  </a:txBody>
                  <a:tcPr/>
                </a:tc>
              </a:tr>
              <a:tr h="376722">
                <a:tc>
                  <a:txBody>
                    <a:bodyPr/>
                    <a:lstStyle/>
                    <a:p>
                      <a:r>
                        <a:rPr lang="en-US" dirty="0" smtClean="0"/>
                        <a:t>OC</a:t>
                      </a:r>
                      <a:endParaRPr lang="en-US" dirty="0"/>
                    </a:p>
                  </a:txBody>
                  <a:tcPr/>
                </a:tc>
                <a:tc>
                  <a:txBody>
                    <a:bodyPr/>
                    <a:lstStyle/>
                    <a:p>
                      <a:r>
                        <a:rPr lang="en-US" dirty="0" smtClean="0"/>
                        <a:t>1000</a:t>
                      </a:r>
                      <a:endParaRPr lang="en-US" dirty="0"/>
                    </a:p>
                  </a:txBody>
                  <a:tcPr/>
                </a:tc>
                <a:tc>
                  <a:txBody>
                    <a:bodyPr/>
                    <a:lstStyle/>
                    <a:p>
                      <a:r>
                        <a:rPr lang="en-US" dirty="0" smtClean="0"/>
                        <a:t>0.001</a:t>
                      </a:r>
                      <a:endParaRPr lang="en-US" dirty="0"/>
                    </a:p>
                  </a:txBody>
                  <a:tcPr/>
                </a:tc>
              </a:tr>
              <a:tr h="376722">
                <a:tc>
                  <a:txBody>
                    <a:bodyPr/>
                    <a:lstStyle/>
                    <a:p>
                      <a:r>
                        <a:rPr lang="en-US" dirty="0" smtClean="0"/>
                        <a:t>SOA</a:t>
                      </a:r>
                      <a:endParaRPr lang="en-US" dirty="0"/>
                    </a:p>
                  </a:txBody>
                  <a:tcPr/>
                </a:tc>
                <a:tc>
                  <a:txBody>
                    <a:bodyPr/>
                    <a:lstStyle/>
                    <a:p>
                      <a:r>
                        <a:rPr lang="en-US" dirty="0" smtClean="0"/>
                        <a:t>1400</a:t>
                      </a:r>
                      <a:endParaRPr lang="en-US" dirty="0"/>
                    </a:p>
                  </a:txBody>
                  <a:tcPr/>
                </a:tc>
                <a:tc>
                  <a:txBody>
                    <a:bodyPr/>
                    <a:lstStyle/>
                    <a:p>
                      <a:r>
                        <a:rPr lang="en-US" dirty="0" smtClean="0"/>
                        <a:t>0.1</a:t>
                      </a:r>
                      <a:endParaRPr lang="en-US" dirty="0"/>
                    </a:p>
                  </a:txBody>
                  <a:tcPr/>
                </a:tc>
              </a:tr>
              <a:tr h="376722">
                <a:tc>
                  <a:txBody>
                    <a:bodyPr/>
                    <a:lstStyle/>
                    <a:p>
                      <a:r>
                        <a:rPr lang="en-US" dirty="0" smtClean="0"/>
                        <a:t>dust</a:t>
                      </a:r>
                      <a:endParaRPr lang="en-US" dirty="0"/>
                    </a:p>
                  </a:txBody>
                  <a:tcPr/>
                </a:tc>
                <a:tc>
                  <a:txBody>
                    <a:bodyPr/>
                    <a:lstStyle/>
                    <a:p>
                      <a:r>
                        <a:rPr lang="en-US" dirty="0" smtClean="0"/>
                        <a:t>2600</a:t>
                      </a:r>
                      <a:endParaRPr lang="en-US" dirty="0"/>
                    </a:p>
                  </a:txBody>
                  <a:tcPr/>
                </a:tc>
                <a:tc>
                  <a:txBody>
                    <a:bodyPr/>
                    <a:lstStyle/>
                    <a:p>
                      <a:r>
                        <a:rPr lang="en-US" dirty="0" smtClean="0"/>
                        <a:t>0.1</a:t>
                      </a:r>
                      <a:endParaRPr lang="en-US" dirty="0"/>
                    </a:p>
                  </a:txBody>
                  <a:tcPr/>
                </a:tc>
              </a:tr>
              <a:tr h="376722">
                <a:tc>
                  <a:txBody>
                    <a:bodyPr/>
                    <a:lstStyle/>
                    <a:p>
                      <a:r>
                        <a:rPr lang="en-US" dirty="0" smtClean="0"/>
                        <a:t>Sea salt</a:t>
                      </a:r>
                      <a:endParaRPr lang="en-US" dirty="0"/>
                    </a:p>
                  </a:txBody>
                  <a:tcPr/>
                </a:tc>
                <a:tc>
                  <a:txBody>
                    <a:bodyPr/>
                    <a:lstStyle/>
                    <a:p>
                      <a:r>
                        <a:rPr lang="en-US" dirty="0" smtClean="0"/>
                        <a:t>2200</a:t>
                      </a:r>
                      <a:endParaRPr lang="en-US" dirty="0"/>
                    </a:p>
                  </a:txBody>
                  <a:tcPr/>
                </a:tc>
                <a:tc>
                  <a:txBody>
                    <a:bodyPr/>
                    <a:lstStyle/>
                    <a:p>
                      <a:r>
                        <a:rPr lang="en-US" dirty="0" smtClean="0"/>
                        <a:t>0.53</a:t>
                      </a:r>
                      <a:endParaRPr lang="en-US" dirty="0"/>
                    </a:p>
                  </a:txBody>
                  <a:tcPr/>
                </a:tc>
              </a:tr>
            </a:tbl>
          </a:graphicData>
        </a:graphic>
      </p:graphicFrame>
      <p:pic>
        <p:nvPicPr>
          <p:cNvPr id="5" name="Picture 4"/>
          <p:cNvPicPr>
            <a:picLocks noChangeAspect="1"/>
          </p:cNvPicPr>
          <p:nvPr/>
        </p:nvPicPr>
        <p:blipFill>
          <a:blip r:embed="rId2"/>
          <a:stretch>
            <a:fillRect/>
          </a:stretch>
        </p:blipFill>
        <p:spPr>
          <a:xfrm>
            <a:off x="8154685" y="3494861"/>
            <a:ext cx="2083041" cy="1298837"/>
          </a:xfrm>
          <a:prstGeom prst="rect">
            <a:avLst/>
          </a:prstGeom>
        </p:spPr>
      </p:pic>
    </p:spTree>
    <p:extLst>
      <p:ext uri="{BB962C8B-B14F-4D97-AF65-F5344CB8AC3E}">
        <p14:creationId xmlns:p14="http://schemas.microsoft.com/office/powerpoint/2010/main" val="18230250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Hygroscopicity</a:t>
            </a:r>
            <a:r>
              <a:rPr lang="en-US" dirty="0">
                <a:solidFill>
                  <a:srgbClr val="C00000"/>
                </a:solidFill>
              </a:rPr>
              <a:t> (Kappa) for March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9667" y="1489053"/>
            <a:ext cx="3344333" cy="533209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378" y="1465521"/>
            <a:ext cx="3418795" cy="5379156"/>
          </a:xfrm>
          <a:prstGeom prst="rect">
            <a:avLst/>
          </a:prstGeom>
        </p:spPr>
      </p:pic>
      <p:sp>
        <p:nvSpPr>
          <p:cNvPr id="6" name="TextBox 5"/>
          <p:cNvSpPr txBox="1"/>
          <p:nvPr/>
        </p:nvSpPr>
        <p:spPr>
          <a:xfrm>
            <a:off x="2946398" y="1201178"/>
            <a:ext cx="6355645" cy="369332"/>
          </a:xfrm>
          <a:prstGeom prst="rect">
            <a:avLst/>
          </a:prstGeom>
          <a:noFill/>
        </p:spPr>
        <p:txBody>
          <a:bodyPr wrap="square" rtlCol="0">
            <a:spAutoFit/>
          </a:bodyPr>
          <a:lstStyle/>
          <a:p>
            <a:r>
              <a:rPr lang="en-US" dirty="0" smtClean="0"/>
              <a:t>Accumulation mode 		</a:t>
            </a:r>
            <a:r>
              <a:rPr lang="en-US" smtClean="0"/>
              <a:t>P-carbon mode</a:t>
            </a:r>
            <a:endParaRPr lang="en-US"/>
          </a:p>
        </p:txBody>
      </p:sp>
      <p:sp>
        <p:nvSpPr>
          <p:cNvPr id="7" name="TextBox 6"/>
          <p:cNvSpPr txBox="1"/>
          <p:nvPr/>
        </p:nvSpPr>
        <p:spPr>
          <a:xfrm>
            <a:off x="1377246" y="1922879"/>
            <a:ext cx="1140177" cy="3785652"/>
          </a:xfrm>
          <a:prstGeom prst="rect">
            <a:avLst/>
          </a:prstGeom>
          <a:noFill/>
        </p:spPr>
        <p:txBody>
          <a:bodyPr wrap="square" rtlCol="0">
            <a:spAutoFit/>
          </a:bodyPr>
          <a:lstStyle/>
          <a:p>
            <a:r>
              <a:rPr lang="en-US" sz="1600" dirty="0" smtClean="0"/>
              <a:t>992hPa</a:t>
            </a:r>
          </a:p>
          <a:p>
            <a:endParaRPr lang="en-US" sz="1600" dirty="0"/>
          </a:p>
          <a:p>
            <a:endParaRPr lang="en-US" sz="1600" dirty="0" smtClean="0"/>
          </a:p>
          <a:p>
            <a:endParaRPr lang="en-US" sz="1600" dirty="0"/>
          </a:p>
          <a:p>
            <a:endParaRPr lang="en-US" sz="1600" dirty="0" smtClean="0"/>
          </a:p>
          <a:p>
            <a:endParaRPr lang="en-US" sz="1600" dirty="0" smtClean="0"/>
          </a:p>
          <a:p>
            <a:endParaRPr lang="en-US" sz="1600" dirty="0"/>
          </a:p>
          <a:p>
            <a:r>
              <a:rPr lang="en-US" sz="1600" dirty="0" smtClean="0"/>
              <a:t>859hPa</a:t>
            </a:r>
          </a:p>
          <a:p>
            <a:endParaRPr lang="en-US" sz="1600" dirty="0"/>
          </a:p>
          <a:p>
            <a:endParaRPr lang="en-US" sz="1600" dirty="0" smtClean="0"/>
          </a:p>
          <a:p>
            <a:endParaRPr lang="en-US" sz="1600" dirty="0"/>
          </a:p>
          <a:p>
            <a:endParaRPr lang="en-US" sz="1600" dirty="0" smtClean="0"/>
          </a:p>
          <a:p>
            <a:endParaRPr lang="en-US" sz="1600" dirty="0" smtClean="0"/>
          </a:p>
          <a:p>
            <a:endParaRPr lang="en-US" sz="1600" dirty="0"/>
          </a:p>
          <a:p>
            <a:r>
              <a:rPr lang="en-US" sz="1600" dirty="0" smtClean="0"/>
              <a:t>524hPa</a:t>
            </a:r>
            <a:endParaRPr lang="en-US" sz="1600" dirty="0"/>
          </a:p>
        </p:txBody>
      </p:sp>
      <p:sp>
        <p:nvSpPr>
          <p:cNvPr id="3" name="TextBox 2"/>
          <p:cNvSpPr txBox="1"/>
          <p:nvPr/>
        </p:nvSpPr>
        <p:spPr>
          <a:xfrm>
            <a:off x="9074550" y="6417734"/>
            <a:ext cx="775504" cy="276999"/>
          </a:xfrm>
          <a:prstGeom prst="rect">
            <a:avLst/>
          </a:prstGeom>
          <a:noFill/>
        </p:spPr>
        <p:txBody>
          <a:bodyPr wrap="square" rtlCol="0">
            <a:spAutoFit/>
          </a:bodyPr>
          <a:lstStyle/>
          <a:p>
            <a:r>
              <a:rPr lang="en-US" sz="1200" b="1" dirty="0" smtClean="0">
                <a:solidFill>
                  <a:srgbClr val="C00000"/>
                </a:solidFill>
              </a:rPr>
              <a:t>(10^-3)</a:t>
            </a:r>
            <a:endParaRPr lang="en-US" sz="1200" b="1" dirty="0">
              <a:solidFill>
                <a:srgbClr val="C00000"/>
              </a:solidFill>
            </a:endParaRPr>
          </a:p>
        </p:txBody>
      </p:sp>
      <p:sp>
        <p:nvSpPr>
          <p:cNvPr id="9" name="TextBox 8"/>
          <p:cNvSpPr txBox="1"/>
          <p:nvPr/>
        </p:nvSpPr>
        <p:spPr>
          <a:xfrm>
            <a:off x="9144000" y="4638635"/>
            <a:ext cx="2889957" cy="1600438"/>
          </a:xfrm>
          <a:prstGeom prst="rect">
            <a:avLst/>
          </a:prstGeom>
          <a:noFill/>
        </p:spPr>
        <p:txBody>
          <a:bodyPr wrap="square" rtlCol="0">
            <a:spAutoFit/>
          </a:bodyPr>
          <a:lstStyle/>
          <a:p>
            <a:pPr marL="285750" indent="-285750">
              <a:buFont typeface="Arial" charset="0"/>
              <a:buChar char="•"/>
            </a:pPr>
            <a:r>
              <a:rPr lang="en-US" sz="1400" dirty="0" err="1" smtClean="0"/>
              <a:t>Hygroscopicity</a:t>
            </a:r>
            <a:r>
              <a:rPr lang="en-US" sz="1400" dirty="0" smtClean="0"/>
              <a:t> of accumulation mode is dominated by sulfate/SOA</a:t>
            </a:r>
            <a:r>
              <a:rPr lang="zh-CN" altLang="en-US" sz="1400" dirty="0" smtClean="0"/>
              <a:t> </a:t>
            </a:r>
            <a:r>
              <a:rPr lang="en-US" altLang="zh-CN" sz="1400" dirty="0" smtClean="0"/>
              <a:t>over land and by sea salt over the ocean. </a:t>
            </a:r>
          </a:p>
          <a:p>
            <a:pPr marL="285750" indent="-285750">
              <a:buFont typeface="Arial" charset="0"/>
              <a:buChar char="•"/>
            </a:pPr>
            <a:r>
              <a:rPr lang="en-US" altLang="zh-CN" sz="1400" dirty="0" smtClean="0"/>
              <a:t>Two modes are very different indicating BC’s little contribution to accumulation mode.</a:t>
            </a:r>
            <a:endParaRPr lang="en-US" sz="1400" dirty="0"/>
          </a:p>
        </p:txBody>
      </p:sp>
    </p:spTree>
    <p:extLst>
      <p:ext uri="{BB962C8B-B14F-4D97-AF65-F5344CB8AC3E}">
        <p14:creationId xmlns:p14="http://schemas.microsoft.com/office/powerpoint/2010/main" val="14106814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66800" y="694695"/>
            <a:ext cx="10344657" cy="369332"/>
          </a:xfrm>
          <a:prstGeom prst="rect">
            <a:avLst/>
          </a:prstGeom>
          <a:solidFill>
            <a:schemeClr val="bg1"/>
          </a:solidFill>
        </p:spPr>
        <p:txBody>
          <a:bodyPr wrap="square" rtlCol="0">
            <a:spAutoFit/>
          </a:bodyPr>
          <a:lstStyle/>
          <a:p>
            <a:r>
              <a:rPr lang="en-US" dirty="0"/>
              <a:t>	</a:t>
            </a:r>
            <a:r>
              <a:rPr lang="en-US" dirty="0" smtClean="0"/>
              <a:t>992hPa 			      859hPa	</a:t>
            </a:r>
            <a:r>
              <a:rPr lang="en-US" dirty="0"/>
              <a:t> </a:t>
            </a:r>
            <a:r>
              <a:rPr lang="en-US" dirty="0" smtClean="0"/>
              <a:t>                 </a:t>
            </a:r>
            <a:r>
              <a:rPr lang="en-US" dirty="0"/>
              <a:t> </a:t>
            </a:r>
            <a:r>
              <a:rPr lang="en-US" dirty="0" smtClean="0"/>
              <a:t>         524hPa	</a:t>
            </a:r>
            <a:endParaRPr lang="en-US" dirty="0"/>
          </a:p>
        </p:txBody>
      </p:sp>
      <p:sp>
        <p:nvSpPr>
          <p:cNvPr id="10" name="TextBox 9"/>
          <p:cNvSpPr txBox="1"/>
          <p:nvPr/>
        </p:nvSpPr>
        <p:spPr>
          <a:xfrm>
            <a:off x="516835" y="1166191"/>
            <a:ext cx="1099930" cy="4801314"/>
          </a:xfrm>
          <a:prstGeom prst="rect">
            <a:avLst/>
          </a:prstGeom>
          <a:noFill/>
        </p:spPr>
        <p:txBody>
          <a:bodyPr wrap="square" rtlCol="0">
            <a:spAutoFit/>
          </a:bodyPr>
          <a:lstStyle/>
          <a:p>
            <a:r>
              <a:rPr lang="en-US" dirty="0" smtClean="0"/>
              <a:t>Sulfate</a:t>
            </a:r>
          </a:p>
          <a:p>
            <a:endParaRPr lang="en-US" dirty="0"/>
          </a:p>
          <a:p>
            <a:endParaRPr lang="en-US" dirty="0" smtClean="0"/>
          </a:p>
          <a:p>
            <a:endParaRPr lang="en-US" dirty="0"/>
          </a:p>
          <a:p>
            <a:endParaRPr lang="en-US" dirty="0" smtClean="0"/>
          </a:p>
          <a:p>
            <a:r>
              <a:rPr lang="en-US" dirty="0" smtClean="0"/>
              <a:t>SOA</a:t>
            </a:r>
          </a:p>
          <a:p>
            <a:endParaRPr lang="en-US" dirty="0"/>
          </a:p>
          <a:p>
            <a:endParaRPr lang="en-US" dirty="0" smtClean="0"/>
          </a:p>
          <a:p>
            <a:endParaRPr lang="en-US" dirty="0"/>
          </a:p>
          <a:p>
            <a:endParaRPr lang="en-US" dirty="0" smtClean="0"/>
          </a:p>
          <a:p>
            <a:endParaRPr lang="en-US" dirty="0"/>
          </a:p>
          <a:p>
            <a:r>
              <a:rPr lang="en-US" dirty="0" smtClean="0"/>
              <a:t>BC</a:t>
            </a:r>
          </a:p>
          <a:p>
            <a:endParaRPr lang="en-US" dirty="0"/>
          </a:p>
          <a:p>
            <a:endParaRPr lang="en-US" dirty="0" smtClean="0"/>
          </a:p>
          <a:p>
            <a:endParaRPr lang="en-US" dirty="0"/>
          </a:p>
          <a:p>
            <a:endParaRPr lang="en-US" dirty="0" smtClean="0"/>
          </a:p>
          <a:p>
            <a:r>
              <a:rPr lang="en-US" dirty="0" smtClean="0"/>
              <a:t>OC</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333" y="961862"/>
            <a:ext cx="8772642" cy="5886767"/>
          </a:xfrm>
          <a:prstGeom prst="rect">
            <a:avLst/>
          </a:prstGeom>
        </p:spPr>
      </p:pic>
      <p:sp>
        <p:nvSpPr>
          <p:cNvPr id="12" name="TextBox 11"/>
          <p:cNvSpPr txBox="1"/>
          <p:nvPr/>
        </p:nvSpPr>
        <p:spPr>
          <a:xfrm>
            <a:off x="10254462" y="5795226"/>
            <a:ext cx="1676400" cy="646331"/>
          </a:xfrm>
          <a:prstGeom prst="rect">
            <a:avLst/>
          </a:prstGeom>
          <a:noFill/>
        </p:spPr>
        <p:txBody>
          <a:bodyPr wrap="square" rtlCol="0">
            <a:spAutoFit/>
          </a:bodyPr>
          <a:lstStyle/>
          <a:p>
            <a:r>
              <a:rPr lang="en-US" smtClean="0"/>
              <a:t>Volume fraction (%)</a:t>
            </a:r>
            <a:endParaRPr lang="en-US"/>
          </a:p>
        </p:txBody>
      </p:sp>
      <p:sp>
        <p:nvSpPr>
          <p:cNvPr id="11" name="Title 1"/>
          <p:cNvSpPr>
            <a:spLocks noGrp="1"/>
          </p:cNvSpPr>
          <p:nvPr>
            <p:ph type="title"/>
          </p:nvPr>
        </p:nvSpPr>
        <p:spPr>
          <a:xfrm>
            <a:off x="0" y="-143899"/>
            <a:ext cx="10515600" cy="1325563"/>
          </a:xfrm>
        </p:spPr>
        <p:txBody>
          <a:bodyPr/>
          <a:lstStyle/>
          <a:p>
            <a:r>
              <a:rPr lang="en-US" dirty="0" smtClean="0">
                <a:solidFill>
                  <a:srgbClr val="C00000"/>
                </a:solidFill>
              </a:rPr>
              <a:t>Composition - Accumulation </a:t>
            </a:r>
            <a:r>
              <a:rPr lang="en-US" dirty="0">
                <a:solidFill>
                  <a:srgbClr val="C00000"/>
                </a:solidFill>
              </a:rPr>
              <a:t>Mode</a:t>
            </a:r>
          </a:p>
        </p:txBody>
      </p:sp>
      <p:sp>
        <p:nvSpPr>
          <p:cNvPr id="3" name="Rectangle 2"/>
          <p:cNvSpPr/>
          <p:nvPr/>
        </p:nvSpPr>
        <p:spPr>
          <a:xfrm>
            <a:off x="1297333" y="2974694"/>
            <a:ext cx="8622171" cy="601883"/>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1340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708688" y="1648440"/>
            <a:ext cx="10344657" cy="369332"/>
          </a:xfrm>
          <a:prstGeom prst="rect">
            <a:avLst/>
          </a:prstGeom>
          <a:solidFill>
            <a:schemeClr val="bg1"/>
          </a:solidFill>
        </p:spPr>
        <p:txBody>
          <a:bodyPr wrap="square" rtlCol="0">
            <a:spAutoFit/>
          </a:bodyPr>
          <a:lstStyle/>
          <a:p>
            <a:r>
              <a:rPr lang="en-US" dirty="0"/>
              <a:t>	</a:t>
            </a:r>
            <a:r>
              <a:rPr lang="en-US" dirty="0" smtClean="0"/>
              <a:t>992hPa 		</a:t>
            </a:r>
            <a:r>
              <a:rPr lang="en-US" smtClean="0"/>
              <a:t>	        </a:t>
            </a:r>
            <a:r>
              <a:rPr lang="en-US" dirty="0" smtClean="0"/>
              <a:t>859hPa	</a:t>
            </a:r>
            <a:r>
              <a:rPr lang="en-US"/>
              <a:t> </a:t>
            </a:r>
            <a:r>
              <a:rPr lang="en-US" smtClean="0"/>
              <a:t>                 </a:t>
            </a:r>
            <a:r>
              <a:rPr lang="en-US"/>
              <a:t> </a:t>
            </a:r>
            <a:r>
              <a:rPr lang="en-US" smtClean="0"/>
              <a:t>                </a:t>
            </a:r>
            <a:r>
              <a:rPr lang="en-US" dirty="0" smtClean="0"/>
              <a:t>524hPa	</a:t>
            </a:r>
            <a:endParaRPr lang="en-US" dirty="0"/>
          </a:p>
        </p:txBody>
      </p:sp>
      <p:sp>
        <p:nvSpPr>
          <p:cNvPr id="9" name="TextBox 8"/>
          <p:cNvSpPr txBox="1"/>
          <p:nvPr/>
        </p:nvSpPr>
        <p:spPr>
          <a:xfrm>
            <a:off x="769433" y="2687444"/>
            <a:ext cx="468351" cy="2031325"/>
          </a:xfrm>
          <a:prstGeom prst="rect">
            <a:avLst/>
          </a:prstGeom>
          <a:noFill/>
        </p:spPr>
        <p:txBody>
          <a:bodyPr wrap="square" rtlCol="0">
            <a:spAutoFit/>
          </a:bodyPr>
          <a:lstStyle/>
          <a:p>
            <a:r>
              <a:rPr lang="en-US" dirty="0" err="1" smtClean="0"/>
              <a:t>dst</a:t>
            </a:r>
            <a:endParaRPr lang="en-US" dirty="0" smtClean="0"/>
          </a:p>
          <a:p>
            <a:endParaRPr lang="en-US" dirty="0" smtClean="0"/>
          </a:p>
          <a:p>
            <a:endParaRPr lang="en-US" dirty="0" smtClean="0"/>
          </a:p>
          <a:p>
            <a:endParaRPr lang="en-US" dirty="0" smtClean="0"/>
          </a:p>
          <a:p>
            <a:endParaRPr lang="en-US" dirty="0" smtClean="0"/>
          </a:p>
          <a:p>
            <a:r>
              <a:rPr lang="en-US" dirty="0" err="1" smtClean="0"/>
              <a:t>sst</a:t>
            </a:r>
            <a:endParaRPr lang="en-US" dirty="0" smtClean="0"/>
          </a:p>
          <a:p>
            <a:endParaRPr lang="en-US" dirty="0"/>
          </a:p>
        </p:txBody>
      </p:sp>
      <p:sp>
        <p:nvSpPr>
          <p:cNvPr id="10" name="Title 1"/>
          <p:cNvSpPr>
            <a:spLocks noGrp="1"/>
          </p:cNvSpPr>
          <p:nvPr>
            <p:ph type="title"/>
          </p:nvPr>
        </p:nvSpPr>
        <p:spPr>
          <a:xfrm>
            <a:off x="838200" y="365125"/>
            <a:ext cx="10515600" cy="1325563"/>
          </a:xfrm>
        </p:spPr>
        <p:txBody>
          <a:bodyPr/>
          <a:lstStyle/>
          <a:p>
            <a:r>
              <a:rPr lang="en-US" dirty="0">
                <a:solidFill>
                  <a:srgbClr val="C00000"/>
                </a:solidFill>
              </a:rPr>
              <a:t>Composition </a:t>
            </a:r>
            <a:r>
              <a:rPr lang="en-US" dirty="0" smtClean="0">
                <a:solidFill>
                  <a:srgbClr val="C00000"/>
                </a:solidFill>
              </a:rPr>
              <a:t>- Accumulation Mode</a:t>
            </a:r>
            <a:endParaRPr lang="en-US" dirty="0">
              <a:solidFill>
                <a:srgbClr val="C00000"/>
              </a:solidFill>
            </a:endParaRPr>
          </a:p>
        </p:txBody>
      </p:sp>
      <p:sp>
        <p:nvSpPr>
          <p:cNvPr id="11" name="TextBox 10"/>
          <p:cNvSpPr txBox="1"/>
          <p:nvPr/>
        </p:nvSpPr>
        <p:spPr>
          <a:xfrm>
            <a:off x="10173785" y="5444814"/>
            <a:ext cx="2061385" cy="369332"/>
          </a:xfrm>
          <a:prstGeom prst="rect">
            <a:avLst/>
          </a:prstGeom>
          <a:noFill/>
        </p:spPr>
        <p:txBody>
          <a:bodyPr wrap="square" rtlCol="0">
            <a:spAutoFit/>
          </a:bodyPr>
          <a:lstStyle/>
          <a:p>
            <a:r>
              <a:rPr lang="en-US" smtClean="0"/>
              <a:t>Volume fraction (%)</a:t>
            </a: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688" y="2017772"/>
            <a:ext cx="10069689" cy="3427042"/>
          </a:xfrm>
          <a:prstGeom prst="rect">
            <a:avLst/>
          </a:prstGeom>
        </p:spPr>
      </p:pic>
      <p:sp>
        <p:nvSpPr>
          <p:cNvPr id="7" name="Rectangle 6"/>
          <p:cNvSpPr/>
          <p:nvPr/>
        </p:nvSpPr>
        <p:spPr>
          <a:xfrm>
            <a:off x="1725597" y="4444678"/>
            <a:ext cx="6365107" cy="601883"/>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792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708688" y="1648440"/>
            <a:ext cx="10344657" cy="369332"/>
          </a:xfrm>
          <a:prstGeom prst="rect">
            <a:avLst/>
          </a:prstGeom>
          <a:solidFill>
            <a:schemeClr val="bg1"/>
          </a:solidFill>
        </p:spPr>
        <p:txBody>
          <a:bodyPr wrap="square" rtlCol="0">
            <a:spAutoFit/>
          </a:bodyPr>
          <a:lstStyle/>
          <a:p>
            <a:r>
              <a:rPr lang="en-US" dirty="0"/>
              <a:t>	</a:t>
            </a:r>
            <a:r>
              <a:rPr lang="en-US" dirty="0" smtClean="0"/>
              <a:t>992hPa 		</a:t>
            </a:r>
            <a:r>
              <a:rPr lang="en-US" smtClean="0"/>
              <a:t>	        </a:t>
            </a:r>
            <a:r>
              <a:rPr lang="en-US" dirty="0" smtClean="0"/>
              <a:t>859hPa	</a:t>
            </a:r>
            <a:r>
              <a:rPr lang="en-US"/>
              <a:t> </a:t>
            </a:r>
            <a:r>
              <a:rPr lang="en-US" smtClean="0"/>
              <a:t>                 </a:t>
            </a:r>
            <a:r>
              <a:rPr lang="en-US"/>
              <a:t> </a:t>
            </a:r>
            <a:r>
              <a:rPr lang="en-US" smtClean="0"/>
              <a:t>                </a:t>
            </a:r>
            <a:r>
              <a:rPr lang="en-US" dirty="0" smtClean="0"/>
              <a:t>524hPa	</a:t>
            </a:r>
            <a:endParaRPr lang="en-US" dirty="0"/>
          </a:p>
        </p:txBody>
      </p:sp>
      <p:sp>
        <p:nvSpPr>
          <p:cNvPr id="9" name="TextBox 8"/>
          <p:cNvSpPr txBox="1"/>
          <p:nvPr/>
        </p:nvSpPr>
        <p:spPr>
          <a:xfrm>
            <a:off x="769433" y="2687444"/>
            <a:ext cx="468351" cy="2031325"/>
          </a:xfrm>
          <a:prstGeom prst="rect">
            <a:avLst/>
          </a:prstGeom>
          <a:noFill/>
        </p:spPr>
        <p:txBody>
          <a:bodyPr wrap="square" rtlCol="0">
            <a:spAutoFit/>
          </a:bodyPr>
          <a:lstStyle/>
          <a:p>
            <a:r>
              <a:rPr lang="en-US" dirty="0" smtClean="0"/>
              <a:t>BC</a:t>
            </a:r>
          </a:p>
          <a:p>
            <a:endParaRPr lang="en-US" dirty="0" smtClean="0"/>
          </a:p>
          <a:p>
            <a:endParaRPr lang="en-US" dirty="0" smtClean="0"/>
          </a:p>
          <a:p>
            <a:endParaRPr lang="en-US" dirty="0" smtClean="0"/>
          </a:p>
          <a:p>
            <a:endParaRPr lang="en-US" dirty="0" smtClean="0"/>
          </a:p>
          <a:p>
            <a:r>
              <a:rPr lang="en-US" dirty="0" smtClean="0"/>
              <a:t>OC</a:t>
            </a:r>
          </a:p>
          <a:p>
            <a:endParaRPr lang="en-US" dirty="0"/>
          </a:p>
        </p:txBody>
      </p:sp>
      <p:sp>
        <p:nvSpPr>
          <p:cNvPr id="10" name="Title 1"/>
          <p:cNvSpPr>
            <a:spLocks noGrp="1"/>
          </p:cNvSpPr>
          <p:nvPr>
            <p:ph type="title"/>
          </p:nvPr>
        </p:nvSpPr>
        <p:spPr>
          <a:xfrm>
            <a:off x="838200" y="365125"/>
            <a:ext cx="10515600" cy="1325563"/>
          </a:xfrm>
        </p:spPr>
        <p:txBody>
          <a:bodyPr/>
          <a:lstStyle/>
          <a:p>
            <a:r>
              <a:rPr lang="en-US" dirty="0">
                <a:solidFill>
                  <a:srgbClr val="C00000"/>
                </a:solidFill>
              </a:rPr>
              <a:t>Composition </a:t>
            </a:r>
            <a:r>
              <a:rPr lang="en-US" dirty="0" smtClean="0">
                <a:solidFill>
                  <a:srgbClr val="C00000"/>
                </a:solidFill>
              </a:rPr>
              <a:t>- Primary Carbon Mode</a:t>
            </a:r>
            <a:endParaRPr lang="en-US" dirty="0">
              <a:solidFill>
                <a:srgbClr val="C00000"/>
              </a:solidFill>
            </a:endParaRPr>
          </a:p>
        </p:txBody>
      </p:sp>
      <p:sp>
        <p:nvSpPr>
          <p:cNvPr id="11" name="TextBox 10"/>
          <p:cNvSpPr txBox="1"/>
          <p:nvPr/>
        </p:nvSpPr>
        <p:spPr>
          <a:xfrm>
            <a:off x="9935737" y="5940998"/>
            <a:ext cx="2061385" cy="369332"/>
          </a:xfrm>
          <a:prstGeom prst="rect">
            <a:avLst/>
          </a:prstGeom>
          <a:noFill/>
        </p:spPr>
        <p:txBody>
          <a:bodyPr wrap="square" rtlCol="0">
            <a:spAutoFit/>
          </a:bodyPr>
          <a:lstStyle/>
          <a:p>
            <a:r>
              <a:rPr lang="en-US" smtClean="0"/>
              <a:t>Volume fraction (%)</a:t>
            </a: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1" y="2100124"/>
            <a:ext cx="10676322" cy="3674076"/>
          </a:xfrm>
          <a:prstGeom prst="rect">
            <a:avLst/>
          </a:prstGeom>
        </p:spPr>
      </p:pic>
    </p:spTree>
    <p:extLst>
      <p:ext uri="{BB962C8B-B14F-4D97-AF65-F5344CB8AC3E}">
        <p14:creationId xmlns:p14="http://schemas.microsoft.com/office/powerpoint/2010/main" val="16627396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4320</TotalTime>
  <Words>867</Words>
  <Application>Microsoft Macintosh PowerPoint</Application>
  <PresentationFormat>Widescreen</PresentationFormat>
  <Paragraphs>339</Paragraphs>
  <Slides>28</Slides>
  <Notes>8</Notes>
  <HiddenSlides>8</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5" baseType="lpstr">
      <vt:lpstr>Arial</vt:lpstr>
      <vt:lpstr>Calibri</vt:lpstr>
      <vt:lpstr>Calibri Light</vt:lpstr>
      <vt:lpstr>Times New Roman</vt:lpstr>
      <vt:lpstr>宋体</vt:lpstr>
      <vt:lpstr>Office Theme</vt:lpstr>
      <vt:lpstr>Equation</vt:lpstr>
      <vt:lpstr>Analysis of BC Aging with CAMChem Model</vt:lpstr>
      <vt:lpstr>Outline</vt:lpstr>
      <vt:lpstr>Background: schematic of aerosol modes and associated tracers in MAM4 </vt:lpstr>
      <vt:lpstr>Black Carbon and Organic Carbon – 992hPa</vt:lpstr>
      <vt:lpstr>Hygroscopicity (Kappa) for Accumulation Mode and Primary Carbon Mode</vt:lpstr>
      <vt:lpstr>Hygroscopicity (Kappa) for March</vt:lpstr>
      <vt:lpstr>Composition - Accumulation Mode</vt:lpstr>
      <vt:lpstr>Composition - Accumulation Mode</vt:lpstr>
      <vt:lpstr>Composition - Primary Carbon Mode</vt:lpstr>
      <vt:lpstr>September</vt:lpstr>
      <vt:lpstr>September</vt:lpstr>
      <vt:lpstr>September</vt:lpstr>
      <vt:lpstr>September</vt:lpstr>
      <vt:lpstr>Schematic of aerosol modes and associated tracers in MAM4 </vt:lpstr>
      <vt:lpstr>Condensation Scheme</vt:lpstr>
      <vt:lpstr>Sensitivity to Number of Monolayers</vt:lpstr>
      <vt:lpstr>Region A - 859hPa</vt:lpstr>
      <vt:lpstr>Region B - 859hPa</vt:lpstr>
      <vt:lpstr>Region C - 859hPa</vt:lpstr>
      <vt:lpstr>BC Wet Deposition Flux</vt:lpstr>
      <vt:lpstr>Monolayer Impact on Aging Timescales</vt:lpstr>
      <vt:lpstr>Contribution from Condensation and Coagulation</vt:lpstr>
      <vt:lpstr>Pdf of Aging Timescales</vt:lpstr>
      <vt:lpstr>Comparison of Aging Timescales between Model and Laura’s Parameterization</vt:lpstr>
      <vt:lpstr>Condensation Volume Rate over Surface Area</vt:lpstr>
      <vt:lpstr>Condensation Volume Rate over Surface Area</vt:lpstr>
      <vt:lpstr>Aging Timescales for March </vt:lpstr>
      <vt:lpstr>Conclusions and Next Steps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Plots for Yan and Laura</dc:title>
  <dc:creator>Microsoft Office User</dc:creator>
  <cp:lastModifiedBy>Microsoft Office User</cp:lastModifiedBy>
  <cp:revision>60</cp:revision>
  <dcterms:created xsi:type="dcterms:W3CDTF">2016-07-25T20:02:54Z</dcterms:created>
  <dcterms:modified xsi:type="dcterms:W3CDTF">2016-09-26T18:07:58Z</dcterms:modified>
</cp:coreProperties>
</file>